
<file path=[Content_Types].xml><?xml version="1.0" encoding="utf-8"?>
<Types xmlns="http://schemas.openxmlformats.org/package/2006/content-types">
  <Default Extension="bin" ContentType="application/vnd.ms-office.activeX"/>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1.xml" ContentType="application/vnd.ms-office.activeX+xml"/>
  <Override PartName="/ppt/notesSlides/notesSlide8.xml" ContentType="application/vnd.openxmlformats-officedocument.presentationml.notesSlide+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330" r:id="rId2"/>
    <p:sldId id="329" r:id="rId3"/>
    <p:sldId id="343" r:id="rId4"/>
    <p:sldId id="386" r:id="rId5"/>
    <p:sldId id="388" r:id="rId6"/>
    <p:sldId id="385" r:id="rId7"/>
    <p:sldId id="387" r:id="rId8"/>
    <p:sldId id="389" r:id="rId9"/>
    <p:sldId id="390" r:id="rId10"/>
    <p:sldId id="331" r:id="rId11"/>
    <p:sldId id="391" r:id="rId12"/>
    <p:sldId id="414" r:id="rId13"/>
    <p:sldId id="398" r:id="rId14"/>
    <p:sldId id="392" r:id="rId15"/>
    <p:sldId id="399" r:id="rId16"/>
    <p:sldId id="393" r:id="rId17"/>
    <p:sldId id="394" r:id="rId18"/>
    <p:sldId id="412" r:id="rId19"/>
    <p:sldId id="397" r:id="rId20"/>
    <p:sldId id="344" r:id="rId21"/>
    <p:sldId id="346" r:id="rId22"/>
    <p:sldId id="400" r:id="rId23"/>
    <p:sldId id="401" r:id="rId24"/>
    <p:sldId id="408" r:id="rId25"/>
    <p:sldId id="402" r:id="rId26"/>
    <p:sldId id="409" r:id="rId27"/>
    <p:sldId id="403" r:id="rId28"/>
    <p:sldId id="407" r:id="rId29"/>
    <p:sldId id="404" r:id="rId30"/>
    <p:sldId id="411" r:id="rId31"/>
    <p:sldId id="405" r:id="rId32"/>
    <p:sldId id="413" r:id="rId33"/>
    <p:sldId id="406" r:id="rId34"/>
    <p:sldId id="410" r:id="rId35"/>
    <p:sldId id="396" r:id="rId36"/>
    <p:sldId id="395" r:id="rId37"/>
    <p:sldId id="415" r:id="rId38"/>
    <p:sldId id="416" r:id="rId39"/>
    <p:sldId id="381" r:id="rId40"/>
    <p:sldId id="384" r:id="rId41"/>
    <p:sldId id="382" r:id="rId42"/>
    <p:sldId id="333" r:id="rId43"/>
    <p:sldId id="332" r:id="rId44"/>
    <p:sldId id="334" r:id="rId45"/>
    <p:sldId id="363" r:id="rId46"/>
    <p:sldId id="417" r:id="rId47"/>
    <p:sldId id="335" r:id="rId48"/>
    <p:sldId id="348" r:id="rId49"/>
    <p:sldId id="336" r:id="rId50"/>
    <p:sldId id="338" r:id="rId51"/>
    <p:sldId id="339" r:id="rId52"/>
    <p:sldId id="340" r:id="rId53"/>
    <p:sldId id="341" r:id="rId54"/>
    <p:sldId id="342" r:id="rId55"/>
    <p:sldId id="377" r:id="rId56"/>
    <p:sldId id="378" r:id="rId57"/>
    <p:sldId id="349" r:id="rId58"/>
    <p:sldId id="350" r:id="rId59"/>
    <p:sldId id="352" r:id="rId60"/>
    <p:sldId id="353" r:id="rId61"/>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ille Nixon" initials=""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3C"/>
    <a:srgbClr val="FF6600"/>
    <a:srgbClr val="A6D86E"/>
    <a:srgbClr val="BAE18F"/>
    <a:srgbClr val="2372A2"/>
    <a:srgbClr val="1D4C7C"/>
    <a:srgbClr val="1C54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23" autoAdjust="0"/>
  </p:normalViewPr>
  <p:slideViewPr>
    <p:cSldViewPr snapToGrid="0">
      <p:cViewPr varScale="1">
        <p:scale>
          <a:sx n="60" d="100"/>
          <a:sy n="60" d="100"/>
        </p:scale>
        <p:origin x="168" y="66"/>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1856"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8BD21D10-EC42-11CE-9E0D-00AA006002F3}" ax:persistence="persistStorage" r:id="rId1"/>
</file>

<file path=ppt/activeX/activeX6.xml><?xml version="1.0" encoding="utf-8"?>
<ax:ocx xmlns:ax="http://schemas.microsoft.com/office/2006/activeX" xmlns:r="http://schemas.openxmlformats.org/officeDocument/2006/relationships" ax:classid="{8BD21D10-EC42-11CE-9E0D-00AA006002F3}" ax:persistence="persistStorage" r:id="rId1"/>
</file>

<file path=ppt/activeX/activeX7.xml><?xml version="1.0" encoding="utf-8"?>
<ax:ocx xmlns:ax="http://schemas.microsoft.com/office/2006/activeX" xmlns:r="http://schemas.openxmlformats.org/officeDocument/2006/relationships" ax:classid="{8BD21D10-EC42-11CE-9E0D-00AA006002F3}" ax:persistence="persistStorage" r:id="rId1"/>
</file>

<file path=ppt/comments/comment1.xml><?xml version="1.0" encoding="utf-8"?>
<p:cmLst xmlns:a="http://schemas.openxmlformats.org/drawingml/2006/main" xmlns:r="http://schemas.openxmlformats.org/officeDocument/2006/relationships" xmlns:p="http://schemas.openxmlformats.org/presentationml/2006/main">
  <p:cm authorId="1" dt="2015-01-26T13:04:12.103" idx="17">
    <p:pos x="5321" y="2471"/>
    <p:text>Need a simplified polyglot persistence image, showing that we play well with others. Adding a new data source is no big deal. Add Hadoop and other NoSQL.</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5-01-26T12:55:48.049" idx="2">
    <p:pos x="2623" y="1469"/>
    <p:text>Arrow bullet should be on 2000</p:text>
  </p:cm>
  <p:cm authorId="1" dt="2015-01-26T12:56:00.719" idx="3">
    <p:pos x="3454" y="1469"/>
    <p:text>Arrow bullet should be on 2012</p:text>
  </p:cm>
</p:cmLst>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693755-118C-4D8F-837F-38AB0C0CF420}"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F6124DC8-E8CC-41E1-ABFA-4B6DF586FFE3}">
      <dgm:prSet phldrT="[文本]"/>
      <dgm:spPr/>
      <dgm:t>
        <a:bodyPr/>
        <a:lstStyle/>
        <a:p>
          <a:r>
            <a:rPr lang="zh-CN" altLang="en-US" dirty="0"/>
            <a:t>为何要用图数据库</a:t>
          </a:r>
        </a:p>
      </dgm:t>
    </dgm:pt>
    <dgm:pt modelId="{E51C29B3-805A-46E8-8C26-EDEDBDB4029D}" type="parTrans" cxnId="{7FEA9982-87E6-4AC9-8F82-35BC19F2F5F4}">
      <dgm:prSet/>
      <dgm:spPr/>
      <dgm:t>
        <a:bodyPr/>
        <a:lstStyle/>
        <a:p>
          <a:endParaRPr lang="zh-CN" altLang="en-US"/>
        </a:p>
      </dgm:t>
    </dgm:pt>
    <dgm:pt modelId="{C7A20031-5155-45EC-BB76-FAD42475D3B7}" type="sibTrans" cxnId="{7FEA9982-87E6-4AC9-8F82-35BC19F2F5F4}">
      <dgm:prSet/>
      <dgm:spPr/>
      <dgm:t>
        <a:bodyPr/>
        <a:lstStyle/>
        <a:p>
          <a:endParaRPr lang="zh-CN" altLang="en-US"/>
        </a:p>
      </dgm:t>
    </dgm:pt>
    <dgm:pt modelId="{9DF7B23F-E2CD-42CF-9AD1-1AA66EB654BA}">
      <dgm:prSet phldrT="[文本]"/>
      <dgm:spPr/>
      <dgm:t>
        <a:bodyPr/>
        <a:lstStyle/>
        <a:p>
          <a:r>
            <a:rPr lang="zh-CN" altLang="en-US" dirty="0"/>
            <a:t>示例</a:t>
          </a:r>
        </a:p>
      </dgm:t>
    </dgm:pt>
    <dgm:pt modelId="{25D73623-3DA8-4D7F-967E-2A929F468754}" type="parTrans" cxnId="{377F4BF4-846E-43DE-B407-61C82E3F7D71}">
      <dgm:prSet/>
      <dgm:spPr/>
      <dgm:t>
        <a:bodyPr/>
        <a:lstStyle/>
        <a:p>
          <a:endParaRPr lang="zh-CN" altLang="en-US"/>
        </a:p>
      </dgm:t>
    </dgm:pt>
    <dgm:pt modelId="{39EACE96-5875-43A6-8C17-F87E55FFC266}" type="sibTrans" cxnId="{377F4BF4-846E-43DE-B407-61C82E3F7D71}">
      <dgm:prSet/>
      <dgm:spPr/>
      <dgm:t>
        <a:bodyPr/>
        <a:lstStyle/>
        <a:p>
          <a:endParaRPr lang="zh-CN" altLang="en-US"/>
        </a:p>
      </dgm:t>
    </dgm:pt>
    <dgm:pt modelId="{4DDE97F0-C389-41CB-8A13-C90EE519F1BF}">
      <dgm:prSet phldrT="[文本]"/>
      <dgm:spPr/>
      <dgm:t>
        <a:bodyPr/>
        <a:lstStyle/>
        <a:p>
          <a:r>
            <a:rPr lang="zh-CN" altLang="en-US" dirty="0"/>
            <a:t>明星关系图</a:t>
          </a:r>
        </a:p>
      </dgm:t>
    </dgm:pt>
    <dgm:pt modelId="{3F5C0DC4-7EF3-4463-BEED-CDB67052E0E7}" type="parTrans" cxnId="{2F55AF51-FE40-43E3-BD2F-7AD25620E411}">
      <dgm:prSet/>
      <dgm:spPr/>
      <dgm:t>
        <a:bodyPr/>
        <a:lstStyle/>
        <a:p>
          <a:endParaRPr lang="zh-CN" altLang="en-US"/>
        </a:p>
      </dgm:t>
    </dgm:pt>
    <dgm:pt modelId="{9F8D6ABC-2AE5-4A23-9748-C33C890654C0}" type="sibTrans" cxnId="{2F55AF51-FE40-43E3-BD2F-7AD25620E411}">
      <dgm:prSet/>
      <dgm:spPr/>
      <dgm:t>
        <a:bodyPr/>
        <a:lstStyle/>
        <a:p>
          <a:endParaRPr lang="zh-CN" altLang="en-US"/>
        </a:p>
      </dgm:t>
    </dgm:pt>
    <dgm:pt modelId="{38DA48F8-FD8F-4A60-AA7A-D9A3B5121349}">
      <dgm:prSet phldrT="[文本]"/>
      <dgm:spPr/>
      <dgm:t>
        <a:bodyPr/>
        <a:lstStyle/>
        <a:p>
          <a:r>
            <a:rPr lang="zh-CN" altLang="en-US" dirty="0"/>
            <a:t>简介</a:t>
          </a:r>
        </a:p>
      </dgm:t>
    </dgm:pt>
    <dgm:pt modelId="{B0234F81-F05F-468E-9FEC-08B38BF8AADA}" type="parTrans" cxnId="{3896BEE2-6143-43E4-8FAB-14A08255DBBA}">
      <dgm:prSet/>
      <dgm:spPr/>
      <dgm:t>
        <a:bodyPr/>
        <a:lstStyle/>
        <a:p>
          <a:endParaRPr lang="zh-CN" altLang="en-US"/>
        </a:p>
      </dgm:t>
    </dgm:pt>
    <dgm:pt modelId="{E15EEF21-3D79-4FDC-A826-61F2060F33E4}" type="sibTrans" cxnId="{3896BEE2-6143-43E4-8FAB-14A08255DBBA}">
      <dgm:prSet/>
      <dgm:spPr/>
      <dgm:t>
        <a:bodyPr/>
        <a:lstStyle/>
        <a:p>
          <a:endParaRPr lang="zh-CN" altLang="en-US"/>
        </a:p>
      </dgm:t>
    </dgm:pt>
    <dgm:pt modelId="{0CB359C0-4055-4781-AD63-621B1C15926D}">
      <dgm:prSet phldrT="[文本]"/>
      <dgm:spPr/>
      <dgm:t>
        <a:bodyPr/>
        <a:lstStyle/>
        <a:p>
          <a:r>
            <a:rPr lang="zh-CN" altLang="en-US" dirty="0"/>
            <a:t>为何要用 </a:t>
          </a:r>
          <a:r>
            <a:rPr lang="en-US" altLang="zh-CN" dirty="0"/>
            <a:t>Neo4j</a:t>
          </a:r>
          <a:endParaRPr lang="zh-CN" altLang="en-US" dirty="0"/>
        </a:p>
      </dgm:t>
    </dgm:pt>
    <dgm:pt modelId="{1392E4DF-7795-42FB-8DD1-94B1ACB6E4AE}" type="parTrans" cxnId="{AEF30535-078F-4879-A384-67EDE3C59BFD}">
      <dgm:prSet/>
      <dgm:spPr/>
      <dgm:t>
        <a:bodyPr/>
        <a:lstStyle/>
        <a:p>
          <a:endParaRPr lang="zh-CN" altLang="en-US"/>
        </a:p>
      </dgm:t>
    </dgm:pt>
    <dgm:pt modelId="{976C6D68-ACFF-4C72-BA34-9F04DC9578DD}" type="sibTrans" cxnId="{AEF30535-078F-4879-A384-67EDE3C59BFD}">
      <dgm:prSet/>
      <dgm:spPr/>
      <dgm:t>
        <a:bodyPr/>
        <a:lstStyle/>
        <a:p>
          <a:endParaRPr lang="zh-CN" altLang="en-US"/>
        </a:p>
      </dgm:t>
    </dgm:pt>
    <dgm:pt modelId="{A2976D8A-D06C-4A93-BED3-89A643367193}">
      <dgm:prSet phldrT="[文本]"/>
      <dgm:spPr/>
      <dgm:t>
        <a:bodyPr/>
        <a:lstStyle/>
        <a:p>
          <a:r>
            <a:rPr lang="zh-CN" altLang="en-US" dirty="0"/>
            <a:t>投资关系图</a:t>
          </a:r>
        </a:p>
      </dgm:t>
    </dgm:pt>
    <dgm:pt modelId="{4CA7583B-0656-4FC2-841C-FC6E2168D710}" type="parTrans" cxnId="{5DB7F996-DC1A-429E-8967-C97AE1ABCD62}">
      <dgm:prSet/>
      <dgm:spPr/>
      <dgm:t>
        <a:bodyPr/>
        <a:lstStyle/>
        <a:p>
          <a:endParaRPr lang="zh-CN" altLang="en-US"/>
        </a:p>
      </dgm:t>
    </dgm:pt>
    <dgm:pt modelId="{FA88DDF4-1B5F-462C-A875-7084FBCC006D}" type="sibTrans" cxnId="{5DB7F996-DC1A-429E-8967-C97AE1ABCD62}">
      <dgm:prSet/>
      <dgm:spPr/>
      <dgm:t>
        <a:bodyPr/>
        <a:lstStyle/>
        <a:p>
          <a:endParaRPr lang="zh-CN" altLang="en-US"/>
        </a:p>
      </dgm:t>
    </dgm:pt>
    <dgm:pt modelId="{FEEC514F-A2B4-4AC6-8EE4-242F91075E69}">
      <dgm:prSet phldrT="[文本]"/>
      <dgm:spPr/>
      <dgm:t>
        <a:bodyPr/>
        <a:lstStyle/>
        <a:p>
          <a:r>
            <a:rPr lang="zh-CN" altLang="zh-CN" dirty="0"/>
            <a:t>微博</a:t>
          </a:r>
          <a:r>
            <a:rPr lang="zh-CN" altLang="en-US" dirty="0"/>
            <a:t>关系</a:t>
          </a:r>
          <a:r>
            <a:rPr lang="zh-CN" altLang="zh-CN" dirty="0"/>
            <a:t>图</a:t>
          </a:r>
          <a:endParaRPr lang="zh-CN" altLang="en-US" dirty="0"/>
        </a:p>
      </dgm:t>
    </dgm:pt>
    <dgm:pt modelId="{BA6FF851-D38A-44F1-9457-7D9DA1D942CD}" type="parTrans" cxnId="{33D6F64B-0A0C-4985-B585-62E16D4B7FF6}">
      <dgm:prSet/>
      <dgm:spPr/>
      <dgm:t>
        <a:bodyPr/>
        <a:lstStyle/>
        <a:p>
          <a:endParaRPr lang="zh-CN" altLang="en-US"/>
        </a:p>
      </dgm:t>
    </dgm:pt>
    <dgm:pt modelId="{8B50652C-A7E6-4106-8FC2-8D9AFEC38EE7}" type="sibTrans" cxnId="{33D6F64B-0A0C-4985-B585-62E16D4B7FF6}">
      <dgm:prSet/>
      <dgm:spPr/>
      <dgm:t>
        <a:bodyPr/>
        <a:lstStyle/>
        <a:p>
          <a:endParaRPr lang="zh-CN" altLang="en-US"/>
        </a:p>
      </dgm:t>
    </dgm:pt>
    <dgm:pt modelId="{7CBBD58D-E314-4A71-B42C-6A9E9B5E7A84}">
      <dgm:prSet phldrT="[文本]"/>
      <dgm:spPr/>
      <dgm:t>
        <a:bodyPr/>
        <a:lstStyle/>
        <a:p>
          <a:r>
            <a:rPr lang="zh-CN" altLang="en-US" dirty="0"/>
            <a:t>股票关系图</a:t>
          </a:r>
        </a:p>
      </dgm:t>
    </dgm:pt>
    <dgm:pt modelId="{50A21428-9B72-4551-94DB-07F7086D1868}" type="parTrans" cxnId="{A4711D22-99B7-4755-9104-50F764BF4DE9}">
      <dgm:prSet/>
      <dgm:spPr/>
      <dgm:t>
        <a:bodyPr/>
        <a:lstStyle/>
        <a:p>
          <a:endParaRPr lang="zh-CN" altLang="en-US"/>
        </a:p>
      </dgm:t>
    </dgm:pt>
    <dgm:pt modelId="{239852AE-89BD-4637-BDF2-A34A0D27B520}" type="sibTrans" cxnId="{A4711D22-99B7-4755-9104-50F764BF4DE9}">
      <dgm:prSet/>
      <dgm:spPr/>
      <dgm:t>
        <a:bodyPr/>
        <a:lstStyle/>
        <a:p>
          <a:endParaRPr lang="zh-CN" altLang="en-US"/>
        </a:p>
      </dgm:t>
    </dgm:pt>
    <dgm:pt modelId="{4D6E1DE4-DA72-4AA9-8574-C40568F58F8C}">
      <dgm:prSet phldrT="[文本]"/>
      <dgm:spPr/>
      <dgm:t>
        <a:bodyPr/>
        <a:lstStyle/>
        <a:p>
          <a:r>
            <a:rPr lang="zh-CN" altLang="en-US" dirty="0"/>
            <a:t>国产化进程</a:t>
          </a:r>
        </a:p>
      </dgm:t>
    </dgm:pt>
    <dgm:pt modelId="{80A76EDC-9C15-460D-B70C-CC31C6560BA2}" type="parTrans" cxnId="{CA6CD1B1-DB3F-48AA-8AA6-7DE5F4FBF9E5}">
      <dgm:prSet/>
      <dgm:spPr/>
      <dgm:t>
        <a:bodyPr/>
        <a:lstStyle/>
        <a:p>
          <a:endParaRPr lang="zh-CN" altLang="en-US"/>
        </a:p>
      </dgm:t>
    </dgm:pt>
    <dgm:pt modelId="{A81476BB-B374-4F81-9215-3C73F34CD473}" type="sibTrans" cxnId="{CA6CD1B1-DB3F-48AA-8AA6-7DE5F4FBF9E5}">
      <dgm:prSet/>
      <dgm:spPr/>
      <dgm:t>
        <a:bodyPr/>
        <a:lstStyle/>
        <a:p>
          <a:endParaRPr lang="zh-CN" altLang="en-US"/>
        </a:p>
      </dgm:t>
    </dgm:pt>
    <dgm:pt modelId="{FFA6AA5D-7BC6-4B1A-9D1C-48FE6642B3D6}">
      <dgm:prSet phldrT="[文本]"/>
      <dgm:spPr/>
      <dgm:t>
        <a:bodyPr/>
        <a:lstStyle/>
        <a:p>
          <a:r>
            <a:rPr lang="zh-CN" altLang="en-US" dirty="0"/>
            <a:t>谁在用 </a:t>
          </a:r>
          <a:r>
            <a:rPr lang="en-US" altLang="zh-CN" dirty="0"/>
            <a:t>Neo4j</a:t>
          </a:r>
          <a:endParaRPr lang="zh-CN" altLang="en-US" dirty="0"/>
        </a:p>
      </dgm:t>
    </dgm:pt>
    <dgm:pt modelId="{29B01A5A-E378-4BE0-9D55-161C74FE09A7}" type="parTrans" cxnId="{D61CB73F-7905-435D-9352-4C2284E7D0E1}">
      <dgm:prSet/>
      <dgm:spPr/>
      <dgm:t>
        <a:bodyPr/>
        <a:lstStyle/>
        <a:p>
          <a:endParaRPr lang="zh-CN" altLang="en-US"/>
        </a:p>
      </dgm:t>
    </dgm:pt>
    <dgm:pt modelId="{46F255BA-FA88-40C6-AEFE-CCB78110C2FE}" type="sibTrans" cxnId="{D61CB73F-7905-435D-9352-4C2284E7D0E1}">
      <dgm:prSet/>
      <dgm:spPr/>
      <dgm:t>
        <a:bodyPr/>
        <a:lstStyle/>
        <a:p>
          <a:endParaRPr lang="zh-CN" altLang="en-US"/>
        </a:p>
      </dgm:t>
    </dgm:pt>
    <dgm:pt modelId="{1BEFAC2E-745E-4E5B-999B-08094933E4D8}">
      <dgm:prSet phldrT="[文本]"/>
      <dgm:spPr/>
      <dgm:t>
        <a:bodyPr/>
        <a:lstStyle/>
        <a:p>
          <a:r>
            <a:rPr lang="zh-CN" altLang="en-US" dirty="0"/>
            <a:t>界面本地化</a:t>
          </a:r>
        </a:p>
      </dgm:t>
    </dgm:pt>
    <dgm:pt modelId="{3B4031E5-FB53-45CA-A85B-54B9994F0755}" type="parTrans" cxnId="{0BC1820B-7522-444A-81EF-C93AF1720C48}">
      <dgm:prSet/>
      <dgm:spPr/>
      <dgm:t>
        <a:bodyPr/>
        <a:lstStyle/>
        <a:p>
          <a:endParaRPr lang="zh-CN" altLang="en-US"/>
        </a:p>
      </dgm:t>
    </dgm:pt>
    <dgm:pt modelId="{A3DAC82C-B9FF-49E1-92E2-4A63CA315A56}" type="sibTrans" cxnId="{0BC1820B-7522-444A-81EF-C93AF1720C48}">
      <dgm:prSet/>
      <dgm:spPr/>
      <dgm:t>
        <a:bodyPr/>
        <a:lstStyle/>
        <a:p>
          <a:endParaRPr lang="zh-CN" altLang="en-US"/>
        </a:p>
      </dgm:t>
    </dgm:pt>
    <dgm:pt modelId="{EC6C708B-E855-4D7D-8E02-B30A32F96DB6}">
      <dgm:prSet phldrT="[文本]"/>
      <dgm:spPr/>
      <dgm:t>
        <a:bodyPr/>
        <a:lstStyle/>
        <a:p>
          <a:r>
            <a:rPr lang="zh-CN" altLang="en-US" dirty="0"/>
            <a:t>图片生动化</a:t>
          </a:r>
        </a:p>
      </dgm:t>
    </dgm:pt>
    <dgm:pt modelId="{0404C090-2076-4B2F-B748-211D4D9CE215}" type="parTrans" cxnId="{C88F35F3-E3C8-4B1E-BEE9-A2A52B754E6E}">
      <dgm:prSet/>
      <dgm:spPr/>
      <dgm:t>
        <a:bodyPr/>
        <a:lstStyle/>
        <a:p>
          <a:endParaRPr lang="zh-CN" altLang="en-US"/>
        </a:p>
      </dgm:t>
    </dgm:pt>
    <dgm:pt modelId="{AD85AEB3-079E-4648-A524-3DB923347D46}" type="sibTrans" cxnId="{C88F35F3-E3C8-4B1E-BEE9-A2A52B754E6E}">
      <dgm:prSet/>
      <dgm:spPr/>
      <dgm:t>
        <a:bodyPr/>
        <a:lstStyle/>
        <a:p>
          <a:endParaRPr lang="zh-CN" altLang="en-US"/>
        </a:p>
      </dgm:t>
    </dgm:pt>
    <dgm:pt modelId="{5F30B986-C952-41C2-915F-CFA566F8F0D1}">
      <dgm:prSet phldrT="[文本]"/>
      <dgm:spPr/>
      <dgm:t>
        <a:bodyPr/>
        <a:lstStyle/>
        <a:p>
          <a:r>
            <a:rPr lang="zh-CN" altLang="en-US" dirty="0"/>
            <a:t>数据驱动化</a:t>
          </a:r>
        </a:p>
      </dgm:t>
    </dgm:pt>
    <dgm:pt modelId="{47B5AEF3-D5CB-42AB-8127-BFAB31FD5C1A}" type="parTrans" cxnId="{86244F6D-6C99-4475-82E2-BA6518F89448}">
      <dgm:prSet/>
      <dgm:spPr/>
      <dgm:t>
        <a:bodyPr/>
        <a:lstStyle/>
        <a:p>
          <a:endParaRPr lang="zh-CN" altLang="en-US"/>
        </a:p>
      </dgm:t>
    </dgm:pt>
    <dgm:pt modelId="{0AA3A2C6-D7C3-47C5-9E71-DCD143F09A7F}" type="sibTrans" cxnId="{86244F6D-6C99-4475-82E2-BA6518F89448}">
      <dgm:prSet/>
      <dgm:spPr/>
      <dgm:t>
        <a:bodyPr/>
        <a:lstStyle/>
        <a:p>
          <a:endParaRPr lang="zh-CN" altLang="en-US"/>
        </a:p>
      </dgm:t>
    </dgm:pt>
    <dgm:pt modelId="{21902684-4E49-48F8-97EA-E6AF7DBB859D}">
      <dgm:prSet phldrT="[文本]"/>
      <dgm:spPr/>
      <dgm:t>
        <a:bodyPr/>
        <a:lstStyle/>
        <a:p>
          <a:r>
            <a:rPr lang="zh-CN" altLang="en-US" dirty="0"/>
            <a:t>查询智能化</a:t>
          </a:r>
        </a:p>
      </dgm:t>
    </dgm:pt>
    <dgm:pt modelId="{19FC7100-F3D9-4C5E-94A6-D86F98248E30}" type="parTrans" cxnId="{99C05B35-1076-4427-9FA2-98709FF671D3}">
      <dgm:prSet/>
      <dgm:spPr/>
      <dgm:t>
        <a:bodyPr/>
        <a:lstStyle/>
        <a:p>
          <a:endParaRPr lang="zh-CN" altLang="en-US"/>
        </a:p>
      </dgm:t>
    </dgm:pt>
    <dgm:pt modelId="{78AB9E23-DE3A-450A-9951-B25D13634C77}" type="sibTrans" cxnId="{99C05B35-1076-4427-9FA2-98709FF671D3}">
      <dgm:prSet/>
      <dgm:spPr/>
      <dgm:t>
        <a:bodyPr/>
        <a:lstStyle/>
        <a:p>
          <a:endParaRPr lang="zh-CN" altLang="en-US"/>
        </a:p>
      </dgm:t>
    </dgm:pt>
    <dgm:pt modelId="{3FAA9A9E-8E0E-4C63-B590-36C049508DF4}">
      <dgm:prSet phldrT="[文本]"/>
      <dgm:spPr/>
      <dgm:t>
        <a:bodyPr/>
        <a:lstStyle/>
        <a:p>
          <a:r>
            <a:rPr lang="zh-CN" altLang="en-US" dirty="0"/>
            <a:t>导入自动化</a:t>
          </a:r>
        </a:p>
      </dgm:t>
    </dgm:pt>
    <dgm:pt modelId="{279A8D66-F8C8-47DE-AD99-AF3B20AA47B3}" type="parTrans" cxnId="{57CF6692-8AF3-4FAA-8640-8B45F4828D3D}">
      <dgm:prSet/>
      <dgm:spPr/>
      <dgm:t>
        <a:bodyPr/>
        <a:lstStyle/>
        <a:p>
          <a:endParaRPr lang="zh-CN" altLang="en-US"/>
        </a:p>
      </dgm:t>
    </dgm:pt>
    <dgm:pt modelId="{5090C1D3-5F72-485B-A478-51D421174B52}" type="sibTrans" cxnId="{57CF6692-8AF3-4FAA-8640-8B45F4828D3D}">
      <dgm:prSet/>
      <dgm:spPr/>
      <dgm:t>
        <a:bodyPr/>
        <a:lstStyle/>
        <a:p>
          <a:endParaRPr lang="zh-CN" altLang="en-US"/>
        </a:p>
      </dgm:t>
    </dgm:pt>
    <dgm:pt modelId="{F1C49FED-4218-4228-9BC7-8AFA765B4172}">
      <dgm:prSet phldrT="[文本]"/>
      <dgm:spPr/>
      <dgm:t>
        <a:bodyPr/>
        <a:lstStyle/>
        <a:p>
          <a:r>
            <a:rPr lang="zh-CN" altLang="en-US" dirty="0"/>
            <a:t>图的基础</a:t>
          </a:r>
        </a:p>
      </dgm:t>
    </dgm:pt>
    <dgm:pt modelId="{19D548B5-5355-4040-B22E-EF738C211CEC}" type="parTrans" cxnId="{E681C8D3-241F-4EA6-BD90-18B357C1D74B}">
      <dgm:prSet/>
      <dgm:spPr/>
      <dgm:t>
        <a:bodyPr/>
        <a:lstStyle/>
        <a:p>
          <a:endParaRPr lang="zh-CN" altLang="en-US"/>
        </a:p>
      </dgm:t>
    </dgm:pt>
    <dgm:pt modelId="{03CBCBEF-3A31-4212-9ED3-259630748F46}" type="sibTrans" cxnId="{E681C8D3-241F-4EA6-BD90-18B357C1D74B}">
      <dgm:prSet/>
      <dgm:spPr/>
      <dgm:t>
        <a:bodyPr/>
        <a:lstStyle/>
        <a:p>
          <a:endParaRPr lang="zh-CN" altLang="en-US"/>
        </a:p>
      </dgm:t>
    </dgm:pt>
    <dgm:pt modelId="{AE530969-2FCD-4009-A898-C997DCEB46CE}">
      <dgm:prSet phldrT="[文本]"/>
      <dgm:spPr/>
      <dgm:t>
        <a:bodyPr/>
        <a:lstStyle/>
        <a:p>
          <a:r>
            <a:rPr lang="zh-CN" altLang="en-US" dirty="0"/>
            <a:t>应用范例</a:t>
          </a:r>
        </a:p>
      </dgm:t>
    </dgm:pt>
    <dgm:pt modelId="{19345FB0-1BFF-4B97-B04D-010AD57A2626}" type="parTrans" cxnId="{6DBDFCD3-3CB5-40E7-900E-B32BCCF0E8AD}">
      <dgm:prSet/>
      <dgm:spPr/>
      <dgm:t>
        <a:bodyPr/>
        <a:lstStyle/>
        <a:p>
          <a:endParaRPr lang="zh-CN" altLang="en-US"/>
        </a:p>
      </dgm:t>
    </dgm:pt>
    <dgm:pt modelId="{AF557368-353D-44EE-B88F-497751892089}" type="sibTrans" cxnId="{6DBDFCD3-3CB5-40E7-900E-B32BCCF0E8AD}">
      <dgm:prSet/>
      <dgm:spPr/>
      <dgm:t>
        <a:bodyPr/>
        <a:lstStyle/>
        <a:p>
          <a:endParaRPr lang="zh-CN" altLang="en-US"/>
        </a:p>
      </dgm:t>
    </dgm:pt>
    <dgm:pt modelId="{90368028-C9A9-4D9B-9D73-FBB8191F08C5}">
      <dgm:prSet phldrT="[文本]"/>
      <dgm:spPr/>
      <dgm:t>
        <a:bodyPr/>
        <a:lstStyle/>
        <a:p>
          <a:r>
            <a:rPr lang="zh-CN" altLang="zh-CN" dirty="0"/>
            <a:t>邮件</a:t>
          </a:r>
          <a:r>
            <a:rPr lang="zh-CN" altLang="en-US" dirty="0"/>
            <a:t>关系</a:t>
          </a:r>
          <a:r>
            <a:rPr lang="zh-CN" altLang="zh-CN" dirty="0"/>
            <a:t>图</a:t>
          </a:r>
          <a:endParaRPr lang="zh-CN" altLang="en-US" dirty="0"/>
        </a:p>
      </dgm:t>
    </dgm:pt>
    <dgm:pt modelId="{0A83BD6E-E52D-4FF2-AED6-365F15DEA3C1}" type="parTrans" cxnId="{5F5EF6F9-405D-4DDC-860F-282C65A23500}">
      <dgm:prSet/>
      <dgm:spPr/>
      <dgm:t>
        <a:bodyPr/>
        <a:lstStyle/>
        <a:p>
          <a:endParaRPr lang="zh-CN" altLang="en-US"/>
        </a:p>
      </dgm:t>
    </dgm:pt>
    <dgm:pt modelId="{F467D059-96C0-40A8-8D9E-61EF5340D8C5}" type="sibTrans" cxnId="{5F5EF6F9-405D-4DDC-860F-282C65A23500}">
      <dgm:prSet/>
      <dgm:spPr/>
      <dgm:t>
        <a:bodyPr/>
        <a:lstStyle/>
        <a:p>
          <a:endParaRPr lang="zh-CN" altLang="en-US"/>
        </a:p>
      </dgm:t>
    </dgm:pt>
    <dgm:pt modelId="{C4FDCD42-FFD2-4A74-856A-7043BB02BA38}" type="pres">
      <dgm:prSet presAssocID="{AE693755-118C-4D8F-837F-38AB0C0CF420}" presName="rootnode" presStyleCnt="0">
        <dgm:presLayoutVars>
          <dgm:chMax/>
          <dgm:chPref/>
          <dgm:dir/>
          <dgm:animLvl val="lvl"/>
        </dgm:presLayoutVars>
      </dgm:prSet>
      <dgm:spPr/>
    </dgm:pt>
    <dgm:pt modelId="{9BCD915F-9A9B-4182-B8F6-501C5B72084C}" type="pres">
      <dgm:prSet presAssocID="{38DA48F8-FD8F-4A60-AA7A-D9A3B5121349}" presName="composite" presStyleCnt="0"/>
      <dgm:spPr/>
    </dgm:pt>
    <dgm:pt modelId="{0FFCCFED-7564-4BF9-87DC-15BB5FCD737F}" type="pres">
      <dgm:prSet presAssocID="{38DA48F8-FD8F-4A60-AA7A-D9A3B5121349}" presName="LShape" presStyleLbl="alignNode1" presStyleIdx="0" presStyleCnt="5"/>
      <dgm:spPr/>
    </dgm:pt>
    <dgm:pt modelId="{7126E83C-E0BC-4156-B878-4B67F56D0767}" type="pres">
      <dgm:prSet presAssocID="{38DA48F8-FD8F-4A60-AA7A-D9A3B5121349}" presName="ParentText" presStyleLbl="revTx" presStyleIdx="0" presStyleCnt="3">
        <dgm:presLayoutVars>
          <dgm:chMax val="0"/>
          <dgm:chPref val="0"/>
          <dgm:bulletEnabled val="1"/>
        </dgm:presLayoutVars>
      </dgm:prSet>
      <dgm:spPr/>
    </dgm:pt>
    <dgm:pt modelId="{79DF5BA5-8618-4563-A247-4B72909D9E4D}" type="pres">
      <dgm:prSet presAssocID="{38DA48F8-FD8F-4A60-AA7A-D9A3B5121349}" presName="Triangle" presStyleLbl="alignNode1" presStyleIdx="1" presStyleCnt="5"/>
      <dgm:spPr/>
    </dgm:pt>
    <dgm:pt modelId="{A8412DDE-26C9-4919-A521-92FEC89423D6}" type="pres">
      <dgm:prSet presAssocID="{E15EEF21-3D79-4FDC-A826-61F2060F33E4}" presName="sibTrans" presStyleCnt="0"/>
      <dgm:spPr/>
    </dgm:pt>
    <dgm:pt modelId="{0DFCF482-15EB-44E9-A5C2-A4678242A060}" type="pres">
      <dgm:prSet presAssocID="{E15EEF21-3D79-4FDC-A826-61F2060F33E4}" presName="space" presStyleCnt="0"/>
      <dgm:spPr/>
    </dgm:pt>
    <dgm:pt modelId="{50B06881-A86B-4A93-8918-3B169A468788}" type="pres">
      <dgm:prSet presAssocID="{9DF7B23F-E2CD-42CF-9AD1-1AA66EB654BA}" presName="composite" presStyleCnt="0"/>
      <dgm:spPr/>
    </dgm:pt>
    <dgm:pt modelId="{BD6719AB-833F-4254-8138-97B8B783AD45}" type="pres">
      <dgm:prSet presAssocID="{9DF7B23F-E2CD-42CF-9AD1-1AA66EB654BA}" presName="LShape" presStyleLbl="alignNode1" presStyleIdx="2" presStyleCnt="5"/>
      <dgm:spPr/>
    </dgm:pt>
    <dgm:pt modelId="{2BD5750C-21B7-49DD-A24A-812C1836BCA1}" type="pres">
      <dgm:prSet presAssocID="{9DF7B23F-E2CD-42CF-9AD1-1AA66EB654BA}" presName="ParentText" presStyleLbl="revTx" presStyleIdx="1" presStyleCnt="3">
        <dgm:presLayoutVars>
          <dgm:chMax val="0"/>
          <dgm:chPref val="0"/>
          <dgm:bulletEnabled val="1"/>
        </dgm:presLayoutVars>
      </dgm:prSet>
      <dgm:spPr/>
    </dgm:pt>
    <dgm:pt modelId="{28944191-3C97-4262-BE95-9AF6BFD5EDE9}" type="pres">
      <dgm:prSet presAssocID="{9DF7B23F-E2CD-42CF-9AD1-1AA66EB654BA}" presName="Triangle" presStyleLbl="alignNode1" presStyleIdx="3" presStyleCnt="5"/>
      <dgm:spPr/>
    </dgm:pt>
    <dgm:pt modelId="{0477EC09-1227-4A65-8E39-9B21D4392C9E}" type="pres">
      <dgm:prSet presAssocID="{39EACE96-5875-43A6-8C17-F87E55FFC266}" presName="sibTrans" presStyleCnt="0"/>
      <dgm:spPr/>
    </dgm:pt>
    <dgm:pt modelId="{F33AED68-9341-4929-B626-5FDD5DB41116}" type="pres">
      <dgm:prSet presAssocID="{39EACE96-5875-43A6-8C17-F87E55FFC266}" presName="space" presStyleCnt="0"/>
      <dgm:spPr/>
    </dgm:pt>
    <dgm:pt modelId="{B123E34C-7036-481C-AAD4-E8D837FF0347}" type="pres">
      <dgm:prSet presAssocID="{4D6E1DE4-DA72-4AA9-8574-C40568F58F8C}" presName="composite" presStyleCnt="0"/>
      <dgm:spPr/>
    </dgm:pt>
    <dgm:pt modelId="{D743E6CC-A791-4F09-AE0A-48E44B244172}" type="pres">
      <dgm:prSet presAssocID="{4D6E1DE4-DA72-4AA9-8574-C40568F58F8C}" presName="LShape" presStyleLbl="alignNode1" presStyleIdx="4" presStyleCnt="5"/>
      <dgm:spPr/>
    </dgm:pt>
    <dgm:pt modelId="{157A69B6-94FC-4B6F-95A3-B1BF80BDE74A}" type="pres">
      <dgm:prSet presAssocID="{4D6E1DE4-DA72-4AA9-8574-C40568F58F8C}" presName="ParentText" presStyleLbl="revTx" presStyleIdx="2" presStyleCnt="3">
        <dgm:presLayoutVars>
          <dgm:chMax val="0"/>
          <dgm:chPref val="0"/>
          <dgm:bulletEnabled val="1"/>
        </dgm:presLayoutVars>
      </dgm:prSet>
      <dgm:spPr/>
    </dgm:pt>
  </dgm:ptLst>
  <dgm:cxnLst>
    <dgm:cxn modelId="{F7211402-477F-4042-805D-6328A470F9E4}" type="presOf" srcId="{FEEC514F-A2B4-4AC6-8EE4-242F91075E69}" destId="{2BD5750C-21B7-49DD-A24A-812C1836BCA1}" srcOrd="0" destOrd="4" presId="urn:microsoft.com/office/officeart/2009/3/layout/StepUpProcess"/>
    <dgm:cxn modelId="{0BC1820B-7522-444A-81EF-C93AF1720C48}" srcId="{4D6E1DE4-DA72-4AA9-8574-C40568F58F8C}" destId="{1BEFAC2E-745E-4E5B-999B-08094933E4D8}" srcOrd="0" destOrd="0" parTransId="{3B4031E5-FB53-45CA-A85B-54B9994F0755}" sibTransId="{A3DAC82C-B9FF-49E1-92E2-4A63CA315A56}"/>
    <dgm:cxn modelId="{6E05D51F-109C-4B36-A004-27DCD0EB7587}" type="presOf" srcId="{90368028-C9A9-4D9B-9D73-FBB8191F08C5}" destId="{2BD5750C-21B7-49DD-A24A-812C1836BCA1}" srcOrd="0" destOrd="3" presId="urn:microsoft.com/office/officeart/2009/3/layout/StepUpProcess"/>
    <dgm:cxn modelId="{A4711D22-99B7-4755-9104-50F764BF4DE9}" srcId="{9DF7B23F-E2CD-42CF-9AD1-1AA66EB654BA}" destId="{7CBBD58D-E314-4A71-B42C-6A9E9B5E7A84}" srcOrd="4" destOrd="0" parTransId="{50A21428-9B72-4551-94DB-07F7086D1868}" sibTransId="{239852AE-89BD-4637-BDF2-A34A0D27B520}"/>
    <dgm:cxn modelId="{D387BA2A-E901-4D67-91CA-40FC62F87BA9}" type="presOf" srcId="{21902684-4E49-48F8-97EA-E6AF7DBB859D}" destId="{157A69B6-94FC-4B6F-95A3-B1BF80BDE74A}" srcOrd="0" destOrd="4" presId="urn:microsoft.com/office/officeart/2009/3/layout/StepUpProcess"/>
    <dgm:cxn modelId="{97F5E62D-3D7E-4DDE-B7E5-D874052DD386}" type="presOf" srcId="{A2976D8A-D06C-4A93-BED3-89A643367193}" destId="{2BD5750C-21B7-49DD-A24A-812C1836BCA1}" srcOrd="0" destOrd="2" presId="urn:microsoft.com/office/officeart/2009/3/layout/StepUpProcess"/>
    <dgm:cxn modelId="{75980632-9A0D-4A0F-8BC9-08E80CBA5E6E}" type="presOf" srcId="{AE693755-118C-4D8F-837F-38AB0C0CF420}" destId="{C4FDCD42-FFD2-4A74-856A-7043BB02BA38}" srcOrd="0" destOrd="0" presId="urn:microsoft.com/office/officeart/2009/3/layout/StepUpProcess"/>
    <dgm:cxn modelId="{AEF30535-078F-4879-A384-67EDE3C59BFD}" srcId="{38DA48F8-FD8F-4A60-AA7A-D9A3B5121349}" destId="{0CB359C0-4055-4781-AD63-621B1C15926D}" srcOrd="1" destOrd="0" parTransId="{1392E4DF-7795-42FB-8DD1-94B1ACB6E4AE}" sibTransId="{976C6D68-ACFF-4C72-BA34-9F04DC9578DD}"/>
    <dgm:cxn modelId="{99C05B35-1076-4427-9FA2-98709FF671D3}" srcId="{4D6E1DE4-DA72-4AA9-8574-C40568F58F8C}" destId="{21902684-4E49-48F8-97EA-E6AF7DBB859D}" srcOrd="3" destOrd="0" parTransId="{19FC7100-F3D9-4C5E-94A6-D86F98248E30}" sibTransId="{78AB9E23-DE3A-450A-9951-B25D13634C77}"/>
    <dgm:cxn modelId="{9D50143F-9C32-4CC9-A1A0-128EC9000607}" type="presOf" srcId="{F6124DC8-E8CC-41E1-ABFA-4B6DF586FFE3}" destId="{7126E83C-E0BC-4156-B878-4B67F56D0767}" srcOrd="0" destOrd="1" presId="urn:microsoft.com/office/officeart/2009/3/layout/StepUpProcess"/>
    <dgm:cxn modelId="{D61CB73F-7905-435D-9352-4C2284E7D0E1}" srcId="{38DA48F8-FD8F-4A60-AA7A-D9A3B5121349}" destId="{FFA6AA5D-7BC6-4B1A-9D1C-48FE6642B3D6}" srcOrd="2" destOrd="0" parTransId="{29B01A5A-E378-4BE0-9D55-161C74FE09A7}" sibTransId="{46F255BA-FA88-40C6-AEFE-CCB78110C2FE}"/>
    <dgm:cxn modelId="{6C097269-02BB-44E2-94AA-6FA64F960805}" type="presOf" srcId="{38DA48F8-FD8F-4A60-AA7A-D9A3B5121349}" destId="{7126E83C-E0BC-4156-B878-4B67F56D0767}" srcOrd="0" destOrd="0" presId="urn:microsoft.com/office/officeart/2009/3/layout/StepUpProcess"/>
    <dgm:cxn modelId="{33D6F64B-0A0C-4985-B585-62E16D4B7FF6}" srcId="{9DF7B23F-E2CD-42CF-9AD1-1AA66EB654BA}" destId="{FEEC514F-A2B4-4AC6-8EE4-242F91075E69}" srcOrd="3" destOrd="0" parTransId="{BA6FF851-D38A-44F1-9457-7D9DA1D942CD}" sibTransId="{8B50652C-A7E6-4106-8FC2-8D9AFEC38EE7}"/>
    <dgm:cxn modelId="{8E35534C-C733-4360-A929-E5F31D029532}" type="presOf" srcId="{1BEFAC2E-745E-4E5B-999B-08094933E4D8}" destId="{157A69B6-94FC-4B6F-95A3-B1BF80BDE74A}" srcOrd="0" destOrd="1" presId="urn:microsoft.com/office/officeart/2009/3/layout/StepUpProcess"/>
    <dgm:cxn modelId="{86244F6D-6C99-4475-82E2-BA6518F89448}" srcId="{4D6E1DE4-DA72-4AA9-8574-C40568F58F8C}" destId="{5F30B986-C952-41C2-915F-CFA566F8F0D1}" srcOrd="2" destOrd="0" parTransId="{47B5AEF3-D5CB-42AB-8127-BFAB31FD5C1A}" sibTransId="{0AA3A2C6-D7C3-47C5-9E71-DCD143F09A7F}"/>
    <dgm:cxn modelId="{34E1154F-721D-40A0-833F-23A416845C05}" type="presOf" srcId="{5F30B986-C952-41C2-915F-CFA566F8F0D1}" destId="{157A69B6-94FC-4B6F-95A3-B1BF80BDE74A}" srcOrd="0" destOrd="3" presId="urn:microsoft.com/office/officeart/2009/3/layout/StepUpProcess"/>
    <dgm:cxn modelId="{2F55AF51-FE40-43E3-BD2F-7AD25620E411}" srcId="{9DF7B23F-E2CD-42CF-9AD1-1AA66EB654BA}" destId="{4DDE97F0-C389-41CB-8A13-C90EE519F1BF}" srcOrd="0" destOrd="0" parTransId="{3F5C0DC4-7EF3-4463-BEED-CDB67052E0E7}" sibTransId="{9F8D6ABC-2AE5-4A23-9748-C33C890654C0}"/>
    <dgm:cxn modelId="{7FEA9982-87E6-4AC9-8F82-35BC19F2F5F4}" srcId="{38DA48F8-FD8F-4A60-AA7A-D9A3B5121349}" destId="{F6124DC8-E8CC-41E1-ABFA-4B6DF586FFE3}" srcOrd="0" destOrd="0" parTransId="{E51C29B3-805A-46E8-8C26-EDEDBDB4029D}" sibTransId="{C7A20031-5155-45EC-BB76-FAD42475D3B7}"/>
    <dgm:cxn modelId="{69787B8A-153D-4921-8030-B173C5BA85C4}" type="presOf" srcId="{9DF7B23F-E2CD-42CF-9AD1-1AA66EB654BA}" destId="{2BD5750C-21B7-49DD-A24A-812C1836BCA1}" srcOrd="0" destOrd="0" presId="urn:microsoft.com/office/officeart/2009/3/layout/StepUpProcess"/>
    <dgm:cxn modelId="{57CF6692-8AF3-4FAA-8640-8B45F4828D3D}" srcId="{4D6E1DE4-DA72-4AA9-8574-C40568F58F8C}" destId="{3FAA9A9E-8E0E-4C63-B590-36C049508DF4}" srcOrd="4" destOrd="0" parTransId="{279A8D66-F8C8-47DE-AD99-AF3B20AA47B3}" sibTransId="{5090C1D3-5F72-485B-A478-51D421174B52}"/>
    <dgm:cxn modelId="{B7428196-83C2-47E3-AEF2-143C827A9619}" type="presOf" srcId="{FFA6AA5D-7BC6-4B1A-9D1C-48FE6642B3D6}" destId="{7126E83C-E0BC-4156-B878-4B67F56D0767}" srcOrd="0" destOrd="3" presId="urn:microsoft.com/office/officeart/2009/3/layout/StepUpProcess"/>
    <dgm:cxn modelId="{5DB7F996-DC1A-429E-8967-C97AE1ABCD62}" srcId="{9DF7B23F-E2CD-42CF-9AD1-1AA66EB654BA}" destId="{A2976D8A-D06C-4A93-BED3-89A643367193}" srcOrd="1" destOrd="0" parTransId="{4CA7583B-0656-4FC2-841C-FC6E2168D710}" sibTransId="{FA88DDF4-1B5F-462C-A875-7084FBCC006D}"/>
    <dgm:cxn modelId="{37DC7099-FB33-4FB9-8D61-84368127CD9C}" type="presOf" srcId="{0CB359C0-4055-4781-AD63-621B1C15926D}" destId="{7126E83C-E0BC-4156-B878-4B67F56D0767}" srcOrd="0" destOrd="2" presId="urn:microsoft.com/office/officeart/2009/3/layout/StepUpProcess"/>
    <dgm:cxn modelId="{0FA353B1-8A87-47DE-8E53-1D97CA6CAC2D}" type="presOf" srcId="{4D6E1DE4-DA72-4AA9-8574-C40568F58F8C}" destId="{157A69B6-94FC-4B6F-95A3-B1BF80BDE74A}" srcOrd="0" destOrd="0" presId="urn:microsoft.com/office/officeart/2009/3/layout/StepUpProcess"/>
    <dgm:cxn modelId="{CA6CD1B1-DB3F-48AA-8AA6-7DE5F4FBF9E5}" srcId="{AE693755-118C-4D8F-837F-38AB0C0CF420}" destId="{4D6E1DE4-DA72-4AA9-8574-C40568F58F8C}" srcOrd="2" destOrd="0" parTransId="{80A76EDC-9C15-460D-B70C-CC31C6560BA2}" sibTransId="{A81476BB-B374-4F81-9215-3C73F34CD473}"/>
    <dgm:cxn modelId="{ECAA09D3-2134-4767-AFB2-153ADB88AD06}" type="presOf" srcId="{F1C49FED-4218-4228-9BC7-8AFA765B4172}" destId="{7126E83C-E0BC-4156-B878-4B67F56D0767}" srcOrd="0" destOrd="5" presId="urn:microsoft.com/office/officeart/2009/3/layout/StepUpProcess"/>
    <dgm:cxn modelId="{E681C8D3-241F-4EA6-BD90-18B357C1D74B}" srcId="{38DA48F8-FD8F-4A60-AA7A-D9A3B5121349}" destId="{F1C49FED-4218-4228-9BC7-8AFA765B4172}" srcOrd="4" destOrd="0" parTransId="{19D548B5-5355-4040-B22E-EF738C211CEC}" sibTransId="{03CBCBEF-3A31-4212-9ED3-259630748F46}"/>
    <dgm:cxn modelId="{6DBDFCD3-3CB5-40E7-900E-B32BCCF0E8AD}" srcId="{38DA48F8-FD8F-4A60-AA7A-D9A3B5121349}" destId="{AE530969-2FCD-4009-A898-C997DCEB46CE}" srcOrd="3" destOrd="0" parTransId="{19345FB0-1BFF-4B97-B04D-010AD57A2626}" sibTransId="{AF557368-353D-44EE-B88F-497751892089}"/>
    <dgm:cxn modelId="{B25260DF-733B-4EEB-AD36-BC8F8EB599D7}" type="presOf" srcId="{AE530969-2FCD-4009-A898-C997DCEB46CE}" destId="{7126E83C-E0BC-4156-B878-4B67F56D0767}" srcOrd="0" destOrd="4" presId="urn:microsoft.com/office/officeart/2009/3/layout/StepUpProcess"/>
    <dgm:cxn modelId="{3896BEE2-6143-43E4-8FAB-14A08255DBBA}" srcId="{AE693755-118C-4D8F-837F-38AB0C0CF420}" destId="{38DA48F8-FD8F-4A60-AA7A-D9A3B5121349}" srcOrd="0" destOrd="0" parTransId="{B0234F81-F05F-468E-9FEC-08B38BF8AADA}" sibTransId="{E15EEF21-3D79-4FDC-A826-61F2060F33E4}"/>
    <dgm:cxn modelId="{FB142BE5-0DB1-4EA6-B17A-6811BAA79FFC}" type="presOf" srcId="{3FAA9A9E-8E0E-4C63-B590-36C049508DF4}" destId="{157A69B6-94FC-4B6F-95A3-B1BF80BDE74A}" srcOrd="0" destOrd="5" presId="urn:microsoft.com/office/officeart/2009/3/layout/StepUpProcess"/>
    <dgm:cxn modelId="{856037E9-67F5-4E92-87BA-E51E141C186A}" type="presOf" srcId="{4DDE97F0-C389-41CB-8A13-C90EE519F1BF}" destId="{2BD5750C-21B7-49DD-A24A-812C1836BCA1}" srcOrd="0" destOrd="1" presId="urn:microsoft.com/office/officeart/2009/3/layout/StepUpProcess"/>
    <dgm:cxn modelId="{057D71EB-63C0-4CCA-8A59-42C4F896C2FA}" type="presOf" srcId="{EC6C708B-E855-4D7D-8E02-B30A32F96DB6}" destId="{157A69B6-94FC-4B6F-95A3-B1BF80BDE74A}" srcOrd="0" destOrd="2" presId="urn:microsoft.com/office/officeart/2009/3/layout/StepUpProcess"/>
    <dgm:cxn modelId="{C88F35F3-E3C8-4B1E-BEE9-A2A52B754E6E}" srcId="{4D6E1DE4-DA72-4AA9-8574-C40568F58F8C}" destId="{EC6C708B-E855-4D7D-8E02-B30A32F96DB6}" srcOrd="1" destOrd="0" parTransId="{0404C090-2076-4B2F-B748-211D4D9CE215}" sibTransId="{AD85AEB3-079E-4648-A524-3DB923347D46}"/>
    <dgm:cxn modelId="{377F4BF4-846E-43DE-B407-61C82E3F7D71}" srcId="{AE693755-118C-4D8F-837F-38AB0C0CF420}" destId="{9DF7B23F-E2CD-42CF-9AD1-1AA66EB654BA}" srcOrd="1" destOrd="0" parTransId="{25D73623-3DA8-4D7F-967E-2A929F468754}" sibTransId="{39EACE96-5875-43A6-8C17-F87E55FFC266}"/>
    <dgm:cxn modelId="{5F5EF6F9-405D-4DDC-860F-282C65A23500}" srcId="{9DF7B23F-E2CD-42CF-9AD1-1AA66EB654BA}" destId="{90368028-C9A9-4D9B-9D73-FBB8191F08C5}" srcOrd="2" destOrd="0" parTransId="{0A83BD6E-E52D-4FF2-AED6-365F15DEA3C1}" sibTransId="{F467D059-96C0-40A8-8D9E-61EF5340D8C5}"/>
    <dgm:cxn modelId="{F0FEFBFD-0380-4EEC-A6CD-1C61A1205EBB}" type="presOf" srcId="{7CBBD58D-E314-4A71-B42C-6A9E9B5E7A84}" destId="{2BD5750C-21B7-49DD-A24A-812C1836BCA1}" srcOrd="0" destOrd="5" presId="urn:microsoft.com/office/officeart/2009/3/layout/StepUpProcess"/>
    <dgm:cxn modelId="{57558590-6F83-450B-9A32-6A5E7235DADD}" type="presParOf" srcId="{C4FDCD42-FFD2-4A74-856A-7043BB02BA38}" destId="{9BCD915F-9A9B-4182-B8F6-501C5B72084C}" srcOrd="0" destOrd="0" presId="urn:microsoft.com/office/officeart/2009/3/layout/StepUpProcess"/>
    <dgm:cxn modelId="{13EE4764-3C5D-4FE7-8DDE-617F6E66F8A9}" type="presParOf" srcId="{9BCD915F-9A9B-4182-B8F6-501C5B72084C}" destId="{0FFCCFED-7564-4BF9-87DC-15BB5FCD737F}" srcOrd="0" destOrd="0" presId="urn:microsoft.com/office/officeart/2009/3/layout/StepUpProcess"/>
    <dgm:cxn modelId="{25BA8C91-8B98-4132-8764-11DD0C3C8D8A}" type="presParOf" srcId="{9BCD915F-9A9B-4182-B8F6-501C5B72084C}" destId="{7126E83C-E0BC-4156-B878-4B67F56D0767}" srcOrd="1" destOrd="0" presId="urn:microsoft.com/office/officeart/2009/3/layout/StepUpProcess"/>
    <dgm:cxn modelId="{BF90C96D-344B-4D32-8D06-544CD91BD1AF}" type="presParOf" srcId="{9BCD915F-9A9B-4182-B8F6-501C5B72084C}" destId="{79DF5BA5-8618-4563-A247-4B72909D9E4D}" srcOrd="2" destOrd="0" presId="urn:microsoft.com/office/officeart/2009/3/layout/StepUpProcess"/>
    <dgm:cxn modelId="{D8DC4A88-202C-4953-8625-A95CD95AE322}" type="presParOf" srcId="{C4FDCD42-FFD2-4A74-856A-7043BB02BA38}" destId="{A8412DDE-26C9-4919-A521-92FEC89423D6}" srcOrd="1" destOrd="0" presId="urn:microsoft.com/office/officeart/2009/3/layout/StepUpProcess"/>
    <dgm:cxn modelId="{212FEF67-1C3F-41F8-993D-99FBE671D014}" type="presParOf" srcId="{A8412DDE-26C9-4919-A521-92FEC89423D6}" destId="{0DFCF482-15EB-44E9-A5C2-A4678242A060}" srcOrd="0" destOrd="0" presId="urn:microsoft.com/office/officeart/2009/3/layout/StepUpProcess"/>
    <dgm:cxn modelId="{91D3CF7F-5BC5-43D9-914A-450A0F4D2AD0}" type="presParOf" srcId="{C4FDCD42-FFD2-4A74-856A-7043BB02BA38}" destId="{50B06881-A86B-4A93-8918-3B169A468788}" srcOrd="2" destOrd="0" presId="urn:microsoft.com/office/officeart/2009/3/layout/StepUpProcess"/>
    <dgm:cxn modelId="{464AD758-2889-4C42-AA57-9406FCD03E81}" type="presParOf" srcId="{50B06881-A86B-4A93-8918-3B169A468788}" destId="{BD6719AB-833F-4254-8138-97B8B783AD45}" srcOrd="0" destOrd="0" presId="urn:microsoft.com/office/officeart/2009/3/layout/StepUpProcess"/>
    <dgm:cxn modelId="{F32D98E1-2529-46A6-A498-C9A19EF58F15}" type="presParOf" srcId="{50B06881-A86B-4A93-8918-3B169A468788}" destId="{2BD5750C-21B7-49DD-A24A-812C1836BCA1}" srcOrd="1" destOrd="0" presId="urn:microsoft.com/office/officeart/2009/3/layout/StepUpProcess"/>
    <dgm:cxn modelId="{A63FB860-097E-4B52-B86C-544450A46EB3}" type="presParOf" srcId="{50B06881-A86B-4A93-8918-3B169A468788}" destId="{28944191-3C97-4262-BE95-9AF6BFD5EDE9}" srcOrd="2" destOrd="0" presId="urn:microsoft.com/office/officeart/2009/3/layout/StepUpProcess"/>
    <dgm:cxn modelId="{6C4A45FD-2CA3-4CE1-B9F3-C034F9E4A78C}" type="presParOf" srcId="{C4FDCD42-FFD2-4A74-856A-7043BB02BA38}" destId="{0477EC09-1227-4A65-8E39-9B21D4392C9E}" srcOrd="3" destOrd="0" presId="urn:microsoft.com/office/officeart/2009/3/layout/StepUpProcess"/>
    <dgm:cxn modelId="{B159C896-D0BD-41A6-8588-C090357C5F44}" type="presParOf" srcId="{0477EC09-1227-4A65-8E39-9B21D4392C9E}" destId="{F33AED68-9341-4929-B626-5FDD5DB41116}" srcOrd="0" destOrd="0" presId="urn:microsoft.com/office/officeart/2009/3/layout/StepUpProcess"/>
    <dgm:cxn modelId="{07DC02CE-D042-450C-BDA0-C54E8DE9A4E0}" type="presParOf" srcId="{C4FDCD42-FFD2-4A74-856A-7043BB02BA38}" destId="{B123E34C-7036-481C-AAD4-E8D837FF0347}" srcOrd="4" destOrd="0" presId="urn:microsoft.com/office/officeart/2009/3/layout/StepUpProcess"/>
    <dgm:cxn modelId="{EDEBC8C5-D0DA-40A0-9613-DF3B5DDC5293}" type="presParOf" srcId="{B123E34C-7036-481C-AAD4-E8D837FF0347}" destId="{D743E6CC-A791-4F09-AE0A-48E44B244172}" srcOrd="0" destOrd="0" presId="urn:microsoft.com/office/officeart/2009/3/layout/StepUpProcess"/>
    <dgm:cxn modelId="{B6197A22-30F5-495C-80C5-20E02A0CF2C2}" type="presParOf" srcId="{B123E34C-7036-481C-AAD4-E8D837FF0347}" destId="{157A69B6-94FC-4B6F-95A3-B1BF80BDE74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C49F5A-6255-46CE-B9C9-5538507D4FF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3DE70255-0CBA-497B-952A-18C67253E38C}">
      <dgm:prSet phldrT="[文本]"/>
      <dgm:spPr/>
      <dgm:t>
        <a:bodyPr/>
        <a:lstStyle/>
        <a:p>
          <a:r>
            <a:rPr lang="zh-CN" altLang="en-US" dirty="0"/>
            <a:t>世界本来就是由关系组成的</a:t>
          </a:r>
        </a:p>
      </dgm:t>
    </dgm:pt>
    <dgm:pt modelId="{688FB371-DE14-42ED-91B2-26A77DACA4A1}" type="parTrans" cxnId="{BC817634-C604-4677-8FC0-0F51E990C3A4}">
      <dgm:prSet/>
      <dgm:spPr/>
      <dgm:t>
        <a:bodyPr/>
        <a:lstStyle/>
        <a:p>
          <a:endParaRPr lang="zh-CN" altLang="en-US"/>
        </a:p>
      </dgm:t>
    </dgm:pt>
    <dgm:pt modelId="{220774F4-5ED8-4D44-BD89-46EACE67AE2A}" type="sibTrans" cxnId="{BC817634-C604-4677-8FC0-0F51E990C3A4}">
      <dgm:prSet/>
      <dgm:spPr/>
      <dgm:t>
        <a:bodyPr/>
        <a:lstStyle/>
        <a:p>
          <a:endParaRPr lang="zh-CN" altLang="en-US"/>
        </a:p>
      </dgm:t>
    </dgm:pt>
    <dgm:pt modelId="{D3ED83AA-9747-4388-BDDD-E4A4F2EDAB68}">
      <dgm:prSet phldrT="[文本]"/>
      <dgm:spPr/>
      <dgm:t>
        <a:bodyPr/>
        <a:lstStyle/>
        <a:p>
          <a:r>
            <a:rPr lang="zh-CN" altLang="en-US" dirty="0"/>
            <a:t>关系型数据库处理不好关系</a:t>
          </a:r>
        </a:p>
      </dgm:t>
    </dgm:pt>
    <dgm:pt modelId="{482D1DA2-C6E3-4795-9E9F-5DA7523496CB}" type="parTrans" cxnId="{B7B16214-3747-4D37-AE01-08B9B2A22914}">
      <dgm:prSet/>
      <dgm:spPr/>
      <dgm:t>
        <a:bodyPr/>
        <a:lstStyle/>
        <a:p>
          <a:endParaRPr lang="zh-CN" altLang="en-US"/>
        </a:p>
      </dgm:t>
    </dgm:pt>
    <dgm:pt modelId="{ED260770-6FB1-43B7-897E-EE7D16D22552}" type="sibTrans" cxnId="{B7B16214-3747-4D37-AE01-08B9B2A22914}">
      <dgm:prSet/>
      <dgm:spPr/>
      <dgm:t>
        <a:bodyPr/>
        <a:lstStyle/>
        <a:p>
          <a:endParaRPr lang="zh-CN" altLang="en-US"/>
        </a:p>
      </dgm:t>
    </dgm:pt>
    <dgm:pt modelId="{4C446654-0F56-428E-B063-9DE48368706A}">
      <dgm:prSet phldrT="[文本]"/>
      <dgm:spPr/>
      <dgm:t>
        <a:bodyPr/>
        <a:lstStyle/>
        <a:p>
          <a:r>
            <a:rPr lang="zh-CN" altLang="en-US" dirty="0"/>
            <a:t>图数据库最适合处理关系</a:t>
          </a:r>
        </a:p>
      </dgm:t>
    </dgm:pt>
    <dgm:pt modelId="{3AD7CBE2-E36E-4DD8-B918-A49BD5C736D9}" type="parTrans" cxnId="{3DD83049-328D-40D7-8460-CD3EF1BD9CA8}">
      <dgm:prSet/>
      <dgm:spPr/>
      <dgm:t>
        <a:bodyPr/>
        <a:lstStyle/>
        <a:p>
          <a:endParaRPr lang="zh-CN" altLang="en-US"/>
        </a:p>
      </dgm:t>
    </dgm:pt>
    <dgm:pt modelId="{89C1C794-ED20-4361-AD33-483D01CC2C8D}" type="sibTrans" cxnId="{3DD83049-328D-40D7-8460-CD3EF1BD9CA8}">
      <dgm:prSet/>
      <dgm:spPr/>
      <dgm:t>
        <a:bodyPr/>
        <a:lstStyle/>
        <a:p>
          <a:endParaRPr lang="zh-CN" altLang="en-US"/>
        </a:p>
      </dgm:t>
    </dgm:pt>
    <dgm:pt modelId="{67999316-4A56-4304-B705-C6A00E3DAE02}" type="pres">
      <dgm:prSet presAssocID="{7DC49F5A-6255-46CE-B9C9-5538507D4FF2}" presName="Name0" presStyleCnt="0">
        <dgm:presLayoutVars>
          <dgm:chMax val="7"/>
          <dgm:chPref val="7"/>
          <dgm:dir/>
        </dgm:presLayoutVars>
      </dgm:prSet>
      <dgm:spPr/>
    </dgm:pt>
    <dgm:pt modelId="{75B09466-8CF9-4DC5-AAF6-E91F8211984B}" type="pres">
      <dgm:prSet presAssocID="{7DC49F5A-6255-46CE-B9C9-5538507D4FF2}" presName="Name1" presStyleCnt="0"/>
      <dgm:spPr/>
    </dgm:pt>
    <dgm:pt modelId="{73EBD6DF-1FAC-4651-89A1-DDAB225B74FE}" type="pres">
      <dgm:prSet presAssocID="{7DC49F5A-6255-46CE-B9C9-5538507D4FF2}" presName="cycle" presStyleCnt="0"/>
      <dgm:spPr/>
    </dgm:pt>
    <dgm:pt modelId="{72D45FEC-03A3-4702-8AAC-C44A73996318}" type="pres">
      <dgm:prSet presAssocID="{7DC49F5A-6255-46CE-B9C9-5538507D4FF2}" presName="srcNode" presStyleLbl="node1" presStyleIdx="0" presStyleCnt="3"/>
      <dgm:spPr/>
    </dgm:pt>
    <dgm:pt modelId="{E1AF0D19-6C47-4C2D-962C-96D63AD32BB4}" type="pres">
      <dgm:prSet presAssocID="{7DC49F5A-6255-46CE-B9C9-5538507D4FF2}" presName="conn" presStyleLbl="parChTrans1D2" presStyleIdx="0" presStyleCnt="1"/>
      <dgm:spPr/>
    </dgm:pt>
    <dgm:pt modelId="{C133FDCE-C630-4C97-9CE4-1DC6C68A6E43}" type="pres">
      <dgm:prSet presAssocID="{7DC49F5A-6255-46CE-B9C9-5538507D4FF2}" presName="extraNode" presStyleLbl="node1" presStyleIdx="0" presStyleCnt="3"/>
      <dgm:spPr/>
    </dgm:pt>
    <dgm:pt modelId="{2277858C-5C88-4B53-9D62-A3CF3521D12F}" type="pres">
      <dgm:prSet presAssocID="{7DC49F5A-6255-46CE-B9C9-5538507D4FF2}" presName="dstNode" presStyleLbl="node1" presStyleIdx="0" presStyleCnt="3"/>
      <dgm:spPr/>
    </dgm:pt>
    <dgm:pt modelId="{D7928578-96BB-4B9B-A5B8-40F43D5295FA}" type="pres">
      <dgm:prSet presAssocID="{3DE70255-0CBA-497B-952A-18C67253E38C}" presName="text_1" presStyleLbl="node1" presStyleIdx="0" presStyleCnt="3">
        <dgm:presLayoutVars>
          <dgm:bulletEnabled val="1"/>
        </dgm:presLayoutVars>
      </dgm:prSet>
      <dgm:spPr/>
    </dgm:pt>
    <dgm:pt modelId="{147882D5-57DB-480E-8569-EE7E478C7798}" type="pres">
      <dgm:prSet presAssocID="{3DE70255-0CBA-497B-952A-18C67253E38C}" presName="accent_1" presStyleCnt="0"/>
      <dgm:spPr/>
    </dgm:pt>
    <dgm:pt modelId="{94BAE8EF-A9B5-4EFE-9FA4-A6E99022FF90}" type="pres">
      <dgm:prSet presAssocID="{3DE70255-0CBA-497B-952A-18C67253E38C}" presName="accentRepeatNode" presStyleLbl="solidFgAcc1" presStyleIdx="0" presStyleCnt="3"/>
      <dgm:spPr>
        <a:blipFill rotWithShape="0">
          <a:blip xmlns:r="http://schemas.openxmlformats.org/officeDocument/2006/relationships" r:embed="rId1"/>
          <a:stretch>
            <a:fillRect/>
          </a:stretch>
        </a:blipFill>
      </dgm:spPr>
    </dgm:pt>
    <dgm:pt modelId="{8B771ECE-A50C-4DF5-B110-CA529C89A7A8}" type="pres">
      <dgm:prSet presAssocID="{D3ED83AA-9747-4388-BDDD-E4A4F2EDAB68}" presName="text_2" presStyleLbl="node1" presStyleIdx="1" presStyleCnt="3">
        <dgm:presLayoutVars>
          <dgm:bulletEnabled val="1"/>
        </dgm:presLayoutVars>
      </dgm:prSet>
      <dgm:spPr/>
    </dgm:pt>
    <dgm:pt modelId="{11B737A6-6FEC-4E6C-A30B-AFDA3D7EEF1F}" type="pres">
      <dgm:prSet presAssocID="{D3ED83AA-9747-4388-BDDD-E4A4F2EDAB68}" presName="accent_2" presStyleCnt="0"/>
      <dgm:spPr/>
    </dgm:pt>
    <dgm:pt modelId="{05087EA1-4D94-4AA9-B4E3-80F1168BA18E}" type="pres">
      <dgm:prSet presAssocID="{D3ED83AA-9747-4388-BDDD-E4A4F2EDAB68}" presName="accentRepeatNode" presStyleLbl="solidFgAcc1" presStyleIdx="1" presStyleCnt="3"/>
      <dgm:spPr>
        <a:blipFill rotWithShape="0">
          <a:blip xmlns:r="http://schemas.openxmlformats.org/officeDocument/2006/relationships" r:embed="rId2"/>
          <a:stretch>
            <a:fillRect/>
          </a:stretch>
        </a:blipFill>
      </dgm:spPr>
    </dgm:pt>
    <dgm:pt modelId="{94F434B5-77A8-44C8-9A9F-89FA6AC9EC76}" type="pres">
      <dgm:prSet presAssocID="{4C446654-0F56-428E-B063-9DE48368706A}" presName="text_3" presStyleLbl="node1" presStyleIdx="2" presStyleCnt="3">
        <dgm:presLayoutVars>
          <dgm:bulletEnabled val="1"/>
        </dgm:presLayoutVars>
      </dgm:prSet>
      <dgm:spPr/>
    </dgm:pt>
    <dgm:pt modelId="{BAAB9ECA-9029-4AF4-916B-03CFFD5CD979}" type="pres">
      <dgm:prSet presAssocID="{4C446654-0F56-428E-B063-9DE48368706A}" presName="accent_3" presStyleCnt="0"/>
      <dgm:spPr/>
    </dgm:pt>
    <dgm:pt modelId="{CBF1A5CA-C1BC-4096-AC27-E9C9EDACF3A9}" type="pres">
      <dgm:prSet presAssocID="{4C446654-0F56-428E-B063-9DE48368706A}" presName="accentRepeatNode" presStyleLbl="solidFgAcc1" presStyleIdx="2" presStyleCnt="3"/>
      <dgm:spPr>
        <a:blipFill rotWithShape="0">
          <a:blip xmlns:r="http://schemas.openxmlformats.org/officeDocument/2006/relationships" r:embed="rId3"/>
          <a:stretch>
            <a:fillRect/>
          </a:stretch>
        </a:blipFill>
      </dgm:spPr>
    </dgm:pt>
  </dgm:ptLst>
  <dgm:cxnLst>
    <dgm:cxn modelId="{B7B16214-3747-4D37-AE01-08B9B2A22914}" srcId="{7DC49F5A-6255-46CE-B9C9-5538507D4FF2}" destId="{D3ED83AA-9747-4388-BDDD-E4A4F2EDAB68}" srcOrd="1" destOrd="0" parTransId="{482D1DA2-C6E3-4795-9E9F-5DA7523496CB}" sibTransId="{ED260770-6FB1-43B7-897E-EE7D16D22552}"/>
    <dgm:cxn modelId="{8F851A19-0CCC-4EAF-8BA4-D5F95215F24B}" type="presOf" srcId="{D3ED83AA-9747-4388-BDDD-E4A4F2EDAB68}" destId="{8B771ECE-A50C-4DF5-B110-CA529C89A7A8}" srcOrd="0" destOrd="0" presId="urn:microsoft.com/office/officeart/2008/layout/VerticalCurvedList"/>
    <dgm:cxn modelId="{BC817634-C604-4677-8FC0-0F51E990C3A4}" srcId="{7DC49F5A-6255-46CE-B9C9-5538507D4FF2}" destId="{3DE70255-0CBA-497B-952A-18C67253E38C}" srcOrd="0" destOrd="0" parTransId="{688FB371-DE14-42ED-91B2-26A77DACA4A1}" sibTransId="{220774F4-5ED8-4D44-BD89-46EACE67AE2A}"/>
    <dgm:cxn modelId="{3DD83049-328D-40D7-8460-CD3EF1BD9CA8}" srcId="{7DC49F5A-6255-46CE-B9C9-5538507D4FF2}" destId="{4C446654-0F56-428E-B063-9DE48368706A}" srcOrd="2" destOrd="0" parTransId="{3AD7CBE2-E36E-4DD8-B918-A49BD5C736D9}" sibTransId="{89C1C794-ED20-4361-AD33-483D01CC2C8D}"/>
    <dgm:cxn modelId="{F62CBA4C-7FF1-4BB4-AEB2-6219983CC8C4}" type="presOf" srcId="{4C446654-0F56-428E-B063-9DE48368706A}" destId="{94F434B5-77A8-44C8-9A9F-89FA6AC9EC76}" srcOrd="0" destOrd="0" presId="urn:microsoft.com/office/officeart/2008/layout/VerticalCurvedList"/>
    <dgm:cxn modelId="{AAC0274D-0344-4757-BE4A-10068F67514D}" type="presOf" srcId="{3DE70255-0CBA-497B-952A-18C67253E38C}" destId="{D7928578-96BB-4B9B-A5B8-40F43D5295FA}" srcOrd="0" destOrd="0" presId="urn:microsoft.com/office/officeart/2008/layout/VerticalCurvedList"/>
    <dgm:cxn modelId="{B95C4D8B-C70C-4FF2-8F69-2E6A69D19CB9}" type="presOf" srcId="{220774F4-5ED8-4D44-BD89-46EACE67AE2A}" destId="{E1AF0D19-6C47-4C2D-962C-96D63AD32BB4}" srcOrd="0" destOrd="0" presId="urn:microsoft.com/office/officeart/2008/layout/VerticalCurvedList"/>
    <dgm:cxn modelId="{063410C3-6CDF-4C6C-87D0-0C0CFAC6C4F7}" type="presOf" srcId="{7DC49F5A-6255-46CE-B9C9-5538507D4FF2}" destId="{67999316-4A56-4304-B705-C6A00E3DAE02}" srcOrd="0" destOrd="0" presId="urn:microsoft.com/office/officeart/2008/layout/VerticalCurvedList"/>
    <dgm:cxn modelId="{36C835BA-357C-415B-93BE-BAF852AECA7B}" type="presParOf" srcId="{67999316-4A56-4304-B705-C6A00E3DAE02}" destId="{75B09466-8CF9-4DC5-AAF6-E91F8211984B}" srcOrd="0" destOrd="0" presId="urn:microsoft.com/office/officeart/2008/layout/VerticalCurvedList"/>
    <dgm:cxn modelId="{E6C0DB9C-B800-49E6-A1D8-7A238246796E}" type="presParOf" srcId="{75B09466-8CF9-4DC5-AAF6-E91F8211984B}" destId="{73EBD6DF-1FAC-4651-89A1-DDAB225B74FE}" srcOrd="0" destOrd="0" presId="urn:microsoft.com/office/officeart/2008/layout/VerticalCurvedList"/>
    <dgm:cxn modelId="{E1ED58D8-3F54-4EC0-8EAB-0B3275449860}" type="presParOf" srcId="{73EBD6DF-1FAC-4651-89A1-DDAB225B74FE}" destId="{72D45FEC-03A3-4702-8AAC-C44A73996318}" srcOrd="0" destOrd="0" presId="urn:microsoft.com/office/officeart/2008/layout/VerticalCurvedList"/>
    <dgm:cxn modelId="{F0155482-E046-4944-BC9C-68591A7BBCCD}" type="presParOf" srcId="{73EBD6DF-1FAC-4651-89A1-DDAB225B74FE}" destId="{E1AF0D19-6C47-4C2D-962C-96D63AD32BB4}" srcOrd="1" destOrd="0" presId="urn:microsoft.com/office/officeart/2008/layout/VerticalCurvedList"/>
    <dgm:cxn modelId="{405E3CFC-72F8-4974-BBAF-A3867F13F0AC}" type="presParOf" srcId="{73EBD6DF-1FAC-4651-89A1-DDAB225B74FE}" destId="{C133FDCE-C630-4C97-9CE4-1DC6C68A6E43}" srcOrd="2" destOrd="0" presId="urn:microsoft.com/office/officeart/2008/layout/VerticalCurvedList"/>
    <dgm:cxn modelId="{FAFC18D2-2382-47D0-9919-5DDA1115C4BA}" type="presParOf" srcId="{73EBD6DF-1FAC-4651-89A1-DDAB225B74FE}" destId="{2277858C-5C88-4B53-9D62-A3CF3521D12F}" srcOrd="3" destOrd="0" presId="urn:microsoft.com/office/officeart/2008/layout/VerticalCurvedList"/>
    <dgm:cxn modelId="{DBD948CD-6BC8-42A6-9806-28A29B0124EC}" type="presParOf" srcId="{75B09466-8CF9-4DC5-AAF6-E91F8211984B}" destId="{D7928578-96BB-4B9B-A5B8-40F43D5295FA}" srcOrd="1" destOrd="0" presId="urn:microsoft.com/office/officeart/2008/layout/VerticalCurvedList"/>
    <dgm:cxn modelId="{C5FC8A38-1C09-4A60-A61F-F86875F685A6}" type="presParOf" srcId="{75B09466-8CF9-4DC5-AAF6-E91F8211984B}" destId="{147882D5-57DB-480E-8569-EE7E478C7798}" srcOrd="2" destOrd="0" presId="urn:microsoft.com/office/officeart/2008/layout/VerticalCurvedList"/>
    <dgm:cxn modelId="{03B90D5A-51C4-47DC-B255-AA98396F5273}" type="presParOf" srcId="{147882D5-57DB-480E-8569-EE7E478C7798}" destId="{94BAE8EF-A9B5-4EFE-9FA4-A6E99022FF90}" srcOrd="0" destOrd="0" presId="urn:microsoft.com/office/officeart/2008/layout/VerticalCurvedList"/>
    <dgm:cxn modelId="{74E61562-BB1A-43BB-B109-28A7DA67146F}" type="presParOf" srcId="{75B09466-8CF9-4DC5-AAF6-E91F8211984B}" destId="{8B771ECE-A50C-4DF5-B110-CA529C89A7A8}" srcOrd="3" destOrd="0" presId="urn:microsoft.com/office/officeart/2008/layout/VerticalCurvedList"/>
    <dgm:cxn modelId="{F5694574-167E-4169-886D-AB3194A92123}" type="presParOf" srcId="{75B09466-8CF9-4DC5-AAF6-E91F8211984B}" destId="{11B737A6-6FEC-4E6C-A30B-AFDA3D7EEF1F}" srcOrd="4" destOrd="0" presId="urn:microsoft.com/office/officeart/2008/layout/VerticalCurvedList"/>
    <dgm:cxn modelId="{59DA9490-202E-4040-B7FF-5F4FC00E3DB6}" type="presParOf" srcId="{11B737A6-6FEC-4E6C-A30B-AFDA3D7EEF1F}" destId="{05087EA1-4D94-4AA9-B4E3-80F1168BA18E}" srcOrd="0" destOrd="0" presId="urn:microsoft.com/office/officeart/2008/layout/VerticalCurvedList"/>
    <dgm:cxn modelId="{54BD1B70-1C1E-4A1D-92CD-C6F524E9E829}" type="presParOf" srcId="{75B09466-8CF9-4DC5-AAF6-E91F8211984B}" destId="{94F434B5-77A8-44C8-9A9F-89FA6AC9EC76}" srcOrd="5" destOrd="0" presId="urn:microsoft.com/office/officeart/2008/layout/VerticalCurvedList"/>
    <dgm:cxn modelId="{B64017F1-1D5E-4D94-848F-A5A4E58E777C}" type="presParOf" srcId="{75B09466-8CF9-4DC5-AAF6-E91F8211984B}" destId="{BAAB9ECA-9029-4AF4-916B-03CFFD5CD979}" srcOrd="6" destOrd="0" presId="urn:microsoft.com/office/officeart/2008/layout/VerticalCurvedList"/>
    <dgm:cxn modelId="{A11DCCED-4E20-49E9-91AD-B7B68B8EBEE0}" type="presParOf" srcId="{BAAB9ECA-9029-4AF4-916B-03CFFD5CD979}" destId="{CBF1A5CA-C1BC-4096-AC27-E9C9EDACF3A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D8D25-6BCC-4EAF-A2BD-0053B62A78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1243D70-E47A-4611-B6FE-D3317D1E3E9E}">
      <dgm:prSet phldrT="[文本]"/>
      <dgm:spPr/>
      <dgm:t>
        <a:bodyPr/>
        <a:lstStyle/>
        <a:p>
          <a:r>
            <a:rPr lang="zh-CN" altLang="en-US" dirty="0"/>
            <a:t>世界领先</a:t>
          </a:r>
        </a:p>
      </dgm:t>
    </dgm:pt>
    <dgm:pt modelId="{10C7ECB1-7CFD-4B4E-9AE9-5CC3A4D05FBD}" type="parTrans" cxnId="{122C6A51-9F49-404C-B21C-117016FC50BE}">
      <dgm:prSet/>
      <dgm:spPr/>
      <dgm:t>
        <a:bodyPr/>
        <a:lstStyle/>
        <a:p>
          <a:endParaRPr lang="zh-CN" altLang="en-US"/>
        </a:p>
      </dgm:t>
    </dgm:pt>
    <dgm:pt modelId="{13FF4C10-ACDC-4205-8182-77A59EA0DB68}" type="sibTrans" cxnId="{122C6A51-9F49-404C-B21C-117016FC50BE}">
      <dgm:prSet/>
      <dgm:spPr/>
      <dgm:t>
        <a:bodyPr/>
        <a:lstStyle/>
        <a:p>
          <a:endParaRPr lang="zh-CN" altLang="en-US"/>
        </a:p>
      </dgm:t>
    </dgm:pt>
    <dgm:pt modelId="{CF85DDB0-F32A-4CAD-A248-4308DF706311}">
      <dgm:prSet phldrT="[文本]"/>
      <dgm:spPr/>
      <dgm:t>
        <a:bodyPr/>
        <a:lstStyle/>
        <a:p>
          <a:r>
            <a:rPr lang="zh-CN" altLang="en-US" dirty="0"/>
            <a:t>社区活跃</a:t>
          </a:r>
        </a:p>
      </dgm:t>
    </dgm:pt>
    <dgm:pt modelId="{945D8A6A-8514-4000-98D3-6D2E2F60A00B}" type="parTrans" cxnId="{E09F4BA3-FBA0-49F9-A40B-2255060F2D2C}">
      <dgm:prSet/>
      <dgm:spPr/>
      <dgm:t>
        <a:bodyPr/>
        <a:lstStyle/>
        <a:p>
          <a:endParaRPr lang="zh-CN" altLang="en-US"/>
        </a:p>
      </dgm:t>
    </dgm:pt>
    <dgm:pt modelId="{2303E8B6-7879-4A48-BA86-60FC6E784527}" type="sibTrans" cxnId="{E09F4BA3-FBA0-49F9-A40B-2255060F2D2C}">
      <dgm:prSet/>
      <dgm:spPr/>
      <dgm:t>
        <a:bodyPr/>
        <a:lstStyle/>
        <a:p>
          <a:endParaRPr lang="zh-CN" altLang="en-US"/>
        </a:p>
      </dgm:t>
    </dgm:pt>
    <dgm:pt modelId="{B3BF1AE9-AD32-4965-8906-D3D51C4A8061}">
      <dgm:prSet phldrT="[文本]"/>
      <dgm:spPr/>
      <dgm:t>
        <a:bodyPr/>
        <a:lstStyle/>
        <a:p>
          <a:r>
            <a:rPr lang="zh-CN" altLang="en-US" dirty="0"/>
            <a:t>超高性能</a:t>
          </a:r>
        </a:p>
      </dgm:t>
    </dgm:pt>
    <dgm:pt modelId="{326FA1A3-667A-42D1-B166-3903C82268C7}" type="parTrans" cxnId="{B24CA920-AA7E-4739-A244-03C01CBE10E0}">
      <dgm:prSet/>
      <dgm:spPr/>
      <dgm:t>
        <a:bodyPr/>
        <a:lstStyle/>
        <a:p>
          <a:endParaRPr lang="zh-CN" altLang="en-US"/>
        </a:p>
      </dgm:t>
    </dgm:pt>
    <dgm:pt modelId="{6040F6A0-5DD5-44EB-84C6-6C6869024762}" type="sibTrans" cxnId="{B24CA920-AA7E-4739-A244-03C01CBE10E0}">
      <dgm:prSet/>
      <dgm:spPr/>
      <dgm:t>
        <a:bodyPr/>
        <a:lstStyle/>
        <a:p>
          <a:endParaRPr lang="zh-CN" altLang="en-US"/>
        </a:p>
      </dgm:t>
    </dgm:pt>
    <dgm:pt modelId="{0D3675F9-A12A-47FF-81BE-8E4B36B890F1}">
      <dgm:prSet phldrT="[文本]"/>
      <dgm:spPr/>
      <dgm:t>
        <a:bodyPr/>
        <a:lstStyle/>
        <a:p>
          <a:r>
            <a:rPr lang="zh-CN" altLang="en-US" dirty="0"/>
            <a:t>成熟的用户界面，内置丰富的学习和教育资源，使你能轻松愉快地学习和掌握 </a:t>
          </a:r>
          <a:r>
            <a:rPr lang="en-US" altLang="en-US" dirty="0"/>
            <a:t>Neo4j</a:t>
          </a:r>
          <a:r>
            <a:rPr lang="zh-CN" altLang="en-US" dirty="0"/>
            <a:t>。</a:t>
          </a:r>
        </a:p>
      </dgm:t>
    </dgm:pt>
    <dgm:pt modelId="{40A7752C-E7A7-4B0A-A855-899246205D00}" type="parTrans" cxnId="{7364253B-DC80-4889-AF27-14FDB4B6314C}">
      <dgm:prSet/>
      <dgm:spPr/>
      <dgm:t>
        <a:bodyPr/>
        <a:lstStyle/>
        <a:p>
          <a:endParaRPr lang="zh-CN" altLang="en-US"/>
        </a:p>
      </dgm:t>
    </dgm:pt>
    <dgm:pt modelId="{7D9EFA81-D20A-40ED-9A49-5971A38D222A}" type="sibTrans" cxnId="{7364253B-DC80-4889-AF27-14FDB4B6314C}">
      <dgm:prSet/>
      <dgm:spPr/>
      <dgm:t>
        <a:bodyPr/>
        <a:lstStyle/>
        <a:p>
          <a:endParaRPr lang="zh-CN" altLang="en-US"/>
        </a:p>
      </dgm:t>
    </dgm:pt>
    <dgm:pt modelId="{D3A4E984-0896-4D9F-BD2F-4FD252A6A1BD}">
      <dgm:prSet phldrT="[文本]"/>
      <dgm:spPr/>
      <dgm:t>
        <a:bodyPr/>
        <a:lstStyle/>
        <a:p>
          <a:r>
            <a:rPr lang="zh-CN" altLang="en-US" dirty="0"/>
            <a:t>可伸缩性</a:t>
          </a:r>
        </a:p>
      </dgm:t>
    </dgm:pt>
    <dgm:pt modelId="{F0C1EB03-5AFC-47A0-92CE-710A4E919C8A}" type="parTrans" cxnId="{A2A05B30-D740-4BF5-820E-86EE54C62EAB}">
      <dgm:prSet/>
      <dgm:spPr/>
      <dgm:t>
        <a:bodyPr/>
        <a:lstStyle/>
        <a:p>
          <a:endParaRPr lang="zh-CN" altLang="en-US"/>
        </a:p>
      </dgm:t>
    </dgm:pt>
    <dgm:pt modelId="{8F40B4EA-E884-4332-90CB-1FEC031C2FF1}" type="sibTrans" cxnId="{A2A05B30-D740-4BF5-820E-86EE54C62EAB}">
      <dgm:prSet/>
      <dgm:spPr/>
      <dgm:t>
        <a:bodyPr/>
        <a:lstStyle/>
        <a:p>
          <a:endParaRPr lang="zh-CN" altLang="en-US"/>
        </a:p>
      </dgm:t>
    </dgm:pt>
    <dgm:pt modelId="{EE08F43F-601B-4F69-936B-670441B11A8B}">
      <dgm:prSet phldrT="[文本]"/>
      <dgm:spPr/>
      <dgm:t>
        <a:bodyPr/>
        <a:lstStyle/>
        <a:p>
          <a:r>
            <a:rPr lang="zh-CN" altLang="en-US" dirty="0"/>
            <a:t>最易学习</a:t>
          </a:r>
        </a:p>
      </dgm:t>
    </dgm:pt>
    <dgm:pt modelId="{14AF0F29-8E2B-425A-AA02-0E204ADA1977}" type="parTrans" cxnId="{DC89C51C-0ACF-4BC3-B6BD-4D79260E09B1}">
      <dgm:prSet/>
      <dgm:spPr/>
      <dgm:t>
        <a:bodyPr/>
        <a:lstStyle/>
        <a:p>
          <a:endParaRPr lang="zh-CN" altLang="en-US"/>
        </a:p>
      </dgm:t>
    </dgm:pt>
    <dgm:pt modelId="{CEB56BA4-A341-480A-B09C-22967E0B8EEA}" type="sibTrans" cxnId="{DC89C51C-0ACF-4BC3-B6BD-4D79260E09B1}">
      <dgm:prSet/>
      <dgm:spPr/>
      <dgm:t>
        <a:bodyPr/>
        <a:lstStyle/>
        <a:p>
          <a:endParaRPr lang="zh-CN" altLang="en-US"/>
        </a:p>
      </dgm:t>
    </dgm:pt>
    <dgm:pt modelId="{D6ED8C52-389D-4E49-8628-2A09D07363E1}">
      <dgm:prSet phldrT="[文本]"/>
      <dgm:spPr/>
      <dgm:t>
        <a:bodyPr/>
        <a:lstStyle/>
        <a:p>
          <a:r>
            <a:rPr lang="zh-CN" altLang="en-US" dirty="0"/>
            <a:t>世界领先的、最好的图数据库。</a:t>
          </a:r>
          <a:r>
            <a:rPr lang="en-US" altLang="en-US" dirty="0"/>
            <a:t>Neo4j </a:t>
          </a:r>
          <a:r>
            <a:rPr lang="zh-CN" altLang="en-US" dirty="0"/>
            <a:t>已被数千家机构用于关键产品生产应用中，其中包括全球</a:t>
          </a:r>
          <a:r>
            <a:rPr lang="en-US" altLang="en-US" dirty="0"/>
            <a:t>2000</a:t>
          </a:r>
          <a:r>
            <a:rPr lang="zh-CN" altLang="en-US" dirty="0"/>
            <a:t>强中的</a:t>
          </a:r>
          <a:r>
            <a:rPr lang="en-US" altLang="en-US" dirty="0"/>
            <a:t>50</a:t>
          </a:r>
          <a:r>
            <a:rPr lang="zh-CN" altLang="en-US" dirty="0"/>
            <a:t>多家机构。</a:t>
          </a:r>
        </a:p>
      </dgm:t>
    </dgm:pt>
    <dgm:pt modelId="{729864ED-3EFA-4C8F-84DA-B7CFB5F84F5A}" type="parTrans" cxnId="{D610F581-65FE-49B6-BFC8-41BE3372DCEC}">
      <dgm:prSet/>
      <dgm:spPr/>
      <dgm:t>
        <a:bodyPr/>
        <a:lstStyle/>
        <a:p>
          <a:endParaRPr lang="zh-CN" altLang="en-US"/>
        </a:p>
      </dgm:t>
    </dgm:pt>
    <dgm:pt modelId="{DF83B6CC-B496-41D1-B9AC-46907BD7583E}" type="sibTrans" cxnId="{D610F581-65FE-49B6-BFC8-41BE3372DCEC}">
      <dgm:prSet/>
      <dgm:spPr/>
      <dgm:t>
        <a:bodyPr/>
        <a:lstStyle/>
        <a:p>
          <a:endParaRPr lang="zh-CN" altLang="en-US"/>
        </a:p>
      </dgm:t>
    </dgm:pt>
    <dgm:pt modelId="{D2F9B3DC-0821-4FAD-8EBF-E3D4061F64A8}">
      <dgm:prSet phldrT="[文本]"/>
      <dgm:spPr/>
      <dgm:t>
        <a:bodyPr/>
        <a:lstStyle/>
        <a:p>
          <a:r>
            <a:rPr lang="zh-CN" altLang="en-US" dirty="0"/>
            <a:t>地球上最大的和最活跃的图形社区。</a:t>
          </a:r>
          <a:r>
            <a:rPr lang="en-US" altLang="en-US" dirty="0"/>
            <a:t>Neo4j </a:t>
          </a:r>
          <a:r>
            <a:rPr lang="zh-CN" altLang="en-US" dirty="0"/>
            <a:t>拥有最大的和最活跃的图数据库爱好者社区，这些爱好者撑起了一个稳健、活跃的生态系统。</a:t>
          </a:r>
        </a:p>
      </dgm:t>
    </dgm:pt>
    <dgm:pt modelId="{186488FB-A0A7-408D-A966-642B85963112}" type="parTrans" cxnId="{5CA15A49-5136-448E-908B-8AA67EE812A7}">
      <dgm:prSet/>
      <dgm:spPr/>
      <dgm:t>
        <a:bodyPr/>
        <a:lstStyle/>
        <a:p>
          <a:endParaRPr lang="zh-CN" altLang="en-US"/>
        </a:p>
      </dgm:t>
    </dgm:pt>
    <dgm:pt modelId="{D3945127-FA38-403F-A738-4C94B3924034}" type="sibTrans" cxnId="{5CA15A49-5136-448E-908B-8AA67EE812A7}">
      <dgm:prSet/>
      <dgm:spPr/>
      <dgm:t>
        <a:bodyPr/>
        <a:lstStyle/>
        <a:p>
          <a:endParaRPr lang="zh-CN" altLang="en-US"/>
        </a:p>
      </dgm:t>
    </dgm:pt>
    <dgm:pt modelId="{8918C714-29CA-41F3-AB2D-013BA6B9E4FB}">
      <dgm:prSet phldrT="[文本]"/>
      <dgm:spPr/>
      <dgm:t>
        <a:bodyPr/>
        <a:lstStyle/>
        <a:p>
          <a:r>
            <a:rPr lang="zh-CN" altLang="en-US" dirty="0"/>
            <a:t>不折不扣的高性能读写伸缩性。</a:t>
          </a:r>
          <a:r>
            <a:rPr lang="en-US" altLang="en-US" dirty="0"/>
            <a:t>Neo4j </a:t>
          </a:r>
          <a:r>
            <a:rPr lang="zh-CN" altLang="en-US" dirty="0"/>
            <a:t>在提供超高速读写性能的同时，还能保证数据的完整性。</a:t>
          </a:r>
        </a:p>
      </dgm:t>
    </dgm:pt>
    <dgm:pt modelId="{12B3EA80-E191-419A-B5E6-8E7384EC5D27}" type="parTrans" cxnId="{FE7BD39A-508F-43F2-8CCA-6ABBE606FC63}">
      <dgm:prSet/>
      <dgm:spPr/>
      <dgm:t>
        <a:bodyPr/>
        <a:lstStyle/>
        <a:p>
          <a:endParaRPr lang="zh-CN" altLang="en-US"/>
        </a:p>
      </dgm:t>
    </dgm:pt>
    <dgm:pt modelId="{16014B16-AF48-4420-B6DB-B08B2BE5D97B}" type="sibTrans" cxnId="{FE7BD39A-508F-43F2-8CCA-6ABBE606FC63}">
      <dgm:prSet/>
      <dgm:spPr/>
      <dgm:t>
        <a:bodyPr/>
        <a:lstStyle/>
        <a:p>
          <a:endParaRPr lang="zh-CN" altLang="en-US"/>
        </a:p>
      </dgm:t>
    </dgm:pt>
    <dgm:pt modelId="{7A0AFB26-BF18-41BB-AAD6-F23E48029FC3}">
      <dgm:prSet phldrT="[文本]"/>
      <dgm:spPr/>
      <dgm:t>
        <a:bodyPr/>
        <a:lstStyle/>
        <a:p>
          <a:r>
            <a:rPr lang="zh-CN" altLang="en-US" dirty="0"/>
            <a:t>依靠完全本地存储和处理达到高性能。索引自由邻接，大大缩短了读取时间，即使数据不断增长，也能提供超并行吞吐量。</a:t>
          </a:r>
        </a:p>
      </dgm:t>
    </dgm:pt>
    <dgm:pt modelId="{B68E5157-CD29-4FCA-AF2B-A52821FC66FD}" type="parTrans" cxnId="{7D73A667-6D3A-46EF-B544-6746B5C97E10}">
      <dgm:prSet/>
      <dgm:spPr/>
      <dgm:t>
        <a:bodyPr/>
        <a:lstStyle/>
        <a:p>
          <a:endParaRPr lang="zh-CN" altLang="en-US"/>
        </a:p>
      </dgm:t>
    </dgm:pt>
    <dgm:pt modelId="{FF8AB709-9821-49AE-B6AC-7DD83101031C}" type="sibTrans" cxnId="{7D73A667-6D3A-46EF-B544-6746B5C97E10}">
      <dgm:prSet/>
      <dgm:spPr/>
      <dgm:t>
        <a:bodyPr/>
        <a:lstStyle/>
        <a:p>
          <a:endParaRPr lang="zh-CN" altLang="en-US"/>
        </a:p>
      </dgm:t>
    </dgm:pt>
    <dgm:pt modelId="{D9216340-C6E0-4FE3-B22B-8C0F048465FC}" type="pres">
      <dgm:prSet presAssocID="{A8AD8D25-6BCC-4EAF-A2BD-0053B62A788A}" presName="Name0" presStyleCnt="0">
        <dgm:presLayoutVars>
          <dgm:dir/>
          <dgm:animLvl val="lvl"/>
          <dgm:resizeHandles val="exact"/>
        </dgm:presLayoutVars>
      </dgm:prSet>
      <dgm:spPr/>
    </dgm:pt>
    <dgm:pt modelId="{D6A5E1E6-399B-41C8-94CB-A0FF48FD4FB8}" type="pres">
      <dgm:prSet presAssocID="{01243D70-E47A-4611-B6FE-D3317D1E3E9E}" presName="linNode" presStyleCnt="0"/>
      <dgm:spPr/>
    </dgm:pt>
    <dgm:pt modelId="{772425A7-9873-4D49-9E8D-B08AF5BEA702}" type="pres">
      <dgm:prSet presAssocID="{01243D70-E47A-4611-B6FE-D3317D1E3E9E}" presName="parentText" presStyleLbl="node1" presStyleIdx="0" presStyleCnt="5" custLinFactNeighborX="-3884" custLinFactNeighborY="-229">
        <dgm:presLayoutVars>
          <dgm:chMax val="1"/>
          <dgm:bulletEnabled val="1"/>
        </dgm:presLayoutVars>
      </dgm:prSet>
      <dgm:spPr/>
    </dgm:pt>
    <dgm:pt modelId="{3675C2BE-ADC4-41BA-B180-12A4CF248FF7}" type="pres">
      <dgm:prSet presAssocID="{01243D70-E47A-4611-B6FE-D3317D1E3E9E}" presName="descendantText" presStyleLbl="alignAccFollowNode1" presStyleIdx="0" presStyleCnt="5">
        <dgm:presLayoutVars>
          <dgm:bulletEnabled val="1"/>
        </dgm:presLayoutVars>
      </dgm:prSet>
      <dgm:spPr/>
    </dgm:pt>
    <dgm:pt modelId="{20F8681E-5A50-4EA1-88F6-4E88C4E1B57D}" type="pres">
      <dgm:prSet presAssocID="{13FF4C10-ACDC-4205-8182-77A59EA0DB68}" presName="sp" presStyleCnt="0"/>
      <dgm:spPr/>
    </dgm:pt>
    <dgm:pt modelId="{0D9D23C5-D98B-44DF-8697-9CB3FC750101}" type="pres">
      <dgm:prSet presAssocID="{CF85DDB0-F32A-4CAD-A248-4308DF706311}" presName="linNode" presStyleCnt="0"/>
      <dgm:spPr/>
    </dgm:pt>
    <dgm:pt modelId="{03500328-B7A5-4002-899F-DBE293F0CEE0}" type="pres">
      <dgm:prSet presAssocID="{CF85DDB0-F32A-4CAD-A248-4308DF706311}" presName="parentText" presStyleLbl="node1" presStyleIdx="1" presStyleCnt="5">
        <dgm:presLayoutVars>
          <dgm:chMax val="1"/>
          <dgm:bulletEnabled val="1"/>
        </dgm:presLayoutVars>
      </dgm:prSet>
      <dgm:spPr/>
    </dgm:pt>
    <dgm:pt modelId="{ACBB73F7-9B8C-4F2E-A2C4-4AED0843785C}" type="pres">
      <dgm:prSet presAssocID="{CF85DDB0-F32A-4CAD-A248-4308DF706311}" presName="descendantText" presStyleLbl="alignAccFollowNode1" presStyleIdx="1" presStyleCnt="5">
        <dgm:presLayoutVars>
          <dgm:bulletEnabled val="1"/>
        </dgm:presLayoutVars>
      </dgm:prSet>
      <dgm:spPr/>
    </dgm:pt>
    <dgm:pt modelId="{7EDD09AA-4B5F-401B-BD4D-F11CE54B5C62}" type="pres">
      <dgm:prSet presAssocID="{2303E8B6-7879-4A48-BA86-60FC6E784527}" presName="sp" presStyleCnt="0"/>
      <dgm:spPr/>
    </dgm:pt>
    <dgm:pt modelId="{FC72D940-52EA-40B8-8128-41F1E9ACA3EC}" type="pres">
      <dgm:prSet presAssocID="{D3A4E984-0896-4D9F-BD2F-4FD252A6A1BD}" presName="linNode" presStyleCnt="0"/>
      <dgm:spPr/>
    </dgm:pt>
    <dgm:pt modelId="{BDC6ECA1-E10D-49EB-9344-3C9EE560C1C7}" type="pres">
      <dgm:prSet presAssocID="{D3A4E984-0896-4D9F-BD2F-4FD252A6A1BD}" presName="parentText" presStyleLbl="node1" presStyleIdx="2" presStyleCnt="5">
        <dgm:presLayoutVars>
          <dgm:chMax val="1"/>
          <dgm:bulletEnabled val="1"/>
        </dgm:presLayoutVars>
      </dgm:prSet>
      <dgm:spPr/>
    </dgm:pt>
    <dgm:pt modelId="{C4796B6C-FAFA-4748-BBD7-2C7205279F90}" type="pres">
      <dgm:prSet presAssocID="{D3A4E984-0896-4D9F-BD2F-4FD252A6A1BD}" presName="descendantText" presStyleLbl="alignAccFollowNode1" presStyleIdx="2" presStyleCnt="5">
        <dgm:presLayoutVars>
          <dgm:bulletEnabled val="1"/>
        </dgm:presLayoutVars>
      </dgm:prSet>
      <dgm:spPr/>
    </dgm:pt>
    <dgm:pt modelId="{05BA979A-A431-4937-8FBC-98116BB0EF64}" type="pres">
      <dgm:prSet presAssocID="{8F40B4EA-E884-4332-90CB-1FEC031C2FF1}" presName="sp" presStyleCnt="0"/>
      <dgm:spPr/>
    </dgm:pt>
    <dgm:pt modelId="{147D7D82-C6FD-427E-9EB2-C8E36D280B7B}" type="pres">
      <dgm:prSet presAssocID="{B3BF1AE9-AD32-4965-8906-D3D51C4A8061}" presName="linNode" presStyleCnt="0"/>
      <dgm:spPr/>
    </dgm:pt>
    <dgm:pt modelId="{7F26709E-D8AD-432A-AF84-8DB0AA046957}" type="pres">
      <dgm:prSet presAssocID="{B3BF1AE9-AD32-4965-8906-D3D51C4A8061}" presName="parentText" presStyleLbl="node1" presStyleIdx="3" presStyleCnt="5">
        <dgm:presLayoutVars>
          <dgm:chMax val="1"/>
          <dgm:bulletEnabled val="1"/>
        </dgm:presLayoutVars>
      </dgm:prSet>
      <dgm:spPr/>
    </dgm:pt>
    <dgm:pt modelId="{1C7A48B0-37CD-48CD-B7E4-1922D4E2476B}" type="pres">
      <dgm:prSet presAssocID="{B3BF1AE9-AD32-4965-8906-D3D51C4A8061}" presName="descendantText" presStyleLbl="alignAccFollowNode1" presStyleIdx="3" presStyleCnt="5">
        <dgm:presLayoutVars>
          <dgm:bulletEnabled val="1"/>
        </dgm:presLayoutVars>
      </dgm:prSet>
      <dgm:spPr/>
    </dgm:pt>
    <dgm:pt modelId="{AE53F80A-93E5-4556-B791-2E918D0858A4}" type="pres">
      <dgm:prSet presAssocID="{6040F6A0-5DD5-44EB-84C6-6C6869024762}" presName="sp" presStyleCnt="0"/>
      <dgm:spPr/>
    </dgm:pt>
    <dgm:pt modelId="{9747F2A0-3B04-48CE-8CDA-82C1C6A3FA8C}" type="pres">
      <dgm:prSet presAssocID="{EE08F43F-601B-4F69-936B-670441B11A8B}" presName="linNode" presStyleCnt="0"/>
      <dgm:spPr/>
    </dgm:pt>
    <dgm:pt modelId="{0989DA97-79C1-450C-B480-50D20F75D30A}" type="pres">
      <dgm:prSet presAssocID="{EE08F43F-601B-4F69-936B-670441B11A8B}" presName="parentText" presStyleLbl="node1" presStyleIdx="4" presStyleCnt="5">
        <dgm:presLayoutVars>
          <dgm:chMax val="1"/>
          <dgm:bulletEnabled val="1"/>
        </dgm:presLayoutVars>
      </dgm:prSet>
      <dgm:spPr/>
    </dgm:pt>
    <dgm:pt modelId="{B4DBC208-1CCB-4C3A-911B-A463B9CF9848}" type="pres">
      <dgm:prSet presAssocID="{EE08F43F-601B-4F69-936B-670441B11A8B}" presName="descendantText" presStyleLbl="alignAccFollowNode1" presStyleIdx="4" presStyleCnt="5">
        <dgm:presLayoutVars>
          <dgm:bulletEnabled val="1"/>
        </dgm:presLayoutVars>
      </dgm:prSet>
      <dgm:spPr/>
    </dgm:pt>
  </dgm:ptLst>
  <dgm:cxnLst>
    <dgm:cxn modelId="{5D3A1910-C249-4BBA-BC19-2890A735BB87}" type="presOf" srcId="{A8AD8D25-6BCC-4EAF-A2BD-0053B62A788A}" destId="{D9216340-C6E0-4FE3-B22B-8C0F048465FC}" srcOrd="0" destOrd="0" presId="urn:microsoft.com/office/officeart/2005/8/layout/vList5"/>
    <dgm:cxn modelId="{DC89C51C-0ACF-4BC3-B6BD-4D79260E09B1}" srcId="{A8AD8D25-6BCC-4EAF-A2BD-0053B62A788A}" destId="{EE08F43F-601B-4F69-936B-670441B11A8B}" srcOrd="4" destOrd="0" parTransId="{14AF0F29-8E2B-425A-AA02-0E204ADA1977}" sibTransId="{CEB56BA4-A341-480A-B09C-22967E0B8EEA}"/>
    <dgm:cxn modelId="{B24CA920-AA7E-4739-A244-03C01CBE10E0}" srcId="{A8AD8D25-6BCC-4EAF-A2BD-0053B62A788A}" destId="{B3BF1AE9-AD32-4965-8906-D3D51C4A8061}" srcOrd="3" destOrd="0" parTransId="{326FA1A3-667A-42D1-B166-3903C82268C7}" sibTransId="{6040F6A0-5DD5-44EB-84C6-6C6869024762}"/>
    <dgm:cxn modelId="{A2A05B30-D740-4BF5-820E-86EE54C62EAB}" srcId="{A8AD8D25-6BCC-4EAF-A2BD-0053B62A788A}" destId="{D3A4E984-0896-4D9F-BD2F-4FD252A6A1BD}" srcOrd="2" destOrd="0" parTransId="{F0C1EB03-5AFC-47A0-92CE-710A4E919C8A}" sibTransId="{8F40B4EA-E884-4332-90CB-1FEC031C2FF1}"/>
    <dgm:cxn modelId="{A7523934-9630-41D5-8E6C-450B235099E0}" type="presOf" srcId="{B3BF1AE9-AD32-4965-8906-D3D51C4A8061}" destId="{7F26709E-D8AD-432A-AF84-8DB0AA046957}" srcOrd="0" destOrd="0" presId="urn:microsoft.com/office/officeart/2005/8/layout/vList5"/>
    <dgm:cxn modelId="{7364253B-DC80-4889-AF27-14FDB4B6314C}" srcId="{EE08F43F-601B-4F69-936B-670441B11A8B}" destId="{0D3675F9-A12A-47FF-81BE-8E4B36B890F1}" srcOrd="0" destOrd="0" parTransId="{40A7752C-E7A7-4B0A-A855-899246205D00}" sibTransId="{7D9EFA81-D20A-40ED-9A49-5971A38D222A}"/>
    <dgm:cxn modelId="{7D73A667-6D3A-46EF-B544-6746B5C97E10}" srcId="{B3BF1AE9-AD32-4965-8906-D3D51C4A8061}" destId="{7A0AFB26-BF18-41BB-AAD6-F23E48029FC3}" srcOrd="0" destOrd="0" parTransId="{B68E5157-CD29-4FCA-AF2B-A52821FC66FD}" sibTransId="{FF8AB709-9821-49AE-B6AC-7DD83101031C}"/>
    <dgm:cxn modelId="{5CA15A49-5136-448E-908B-8AA67EE812A7}" srcId="{CF85DDB0-F32A-4CAD-A248-4308DF706311}" destId="{D2F9B3DC-0821-4FAD-8EBF-E3D4061F64A8}" srcOrd="0" destOrd="0" parTransId="{186488FB-A0A7-408D-A966-642B85963112}" sibTransId="{D3945127-FA38-403F-A738-4C94B3924034}"/>
    <dgm:cxn modelId="{F1D1D34B-3D43-435E-B263-A7D271F636E6}" type="presOf" srcId="{CF85DDB0-F32A-4CAD-A248-4308DF706311}" destId="{03500328-B7A5-4002-899F-DBE293F0CEE0}" srcOrd="0" destOrd="0" presId="urn:microsoft.com/office/officeart/2005/8/layout/vList5"/>
    <dgm:cxn modelId="{122C6A51-9F49-404C-B21C-117016FC50BE}" srcId="{A8AD8D25-6BCC-4EAF-A2BD-0053B62A788A}" destId="{01243D70-E47A-4611-B6FE-D3317D1E3E9E}" srcOrd="0" destOrd="0" parTransId="{10C7ECB1-7CFD-4B4E-9AE9-5CC3A4D05FBD}" sibTransId="{13FF4C10-ACDC-4205-8182-77A59EA0DB68}"/>
    <dgm:cxn modelId="{D610F581-65FE-49B6-BFC8-41BE3372DCEC}" srcId="{01243D70-E47A-4611-B6FE-D3317D1E3E9E}" destId="{D6ED8C52-389D-4E49-8628-2A09D07363E1}" srcOrd="0" destOrd="0" parTransId="{729864ED-3EFA-4C8F-84DA-B7CFB5F84F5A}" sibTransId="{DF83B6CC-B496-41D1-B9AC-46907BD7583E}"/>
    <dgm:cxn modelId="{F9938B89-2DD9-4285-8897-D67A3B721447}" type="presOf" srcId="{7A0AFB26-BF18-41BB-AAD6-F23E48029FC3}" destId="{1C7A48B0-37CD-48CD-B7E4-1922D4E2476B}" srcOrd="0" destOrd="0" presId="urn:microsoft.com/office/officeart/2005/8/layout/vList5"/>
    <dgm:cxn modelId="{2E5FE695-FBE8-4CFA-9B9D-86A05EE7727C}" type="presOf" srcId="{D2F9B3DC-0821-4FAD-8EBF-E3D4061F64A8}" destId="{ACBB73F7-9B8C-4F2E-A2C4-4AED0843785C}" srcOrd="0" destOrd="0" presId="urn:microsoft.com/office/officeart/2005/8/layout/vList5"/>
    <dgm:cxn modelId="{FE7BD39A-508F-43F2-8CCA-6ABBE606FC63}" srcId="{D3A4E984-0896-4D9F-BD2F-4FD252A6A1BD}" destId="{8918C714-29CA-41F3-AB2D-013BA6B9E4FB}" srcOrd="0" destOrd="0" parTransId="{12B3EA80-E191-419A-B5E6-8E7384EC5D27}" sibTransId="{16014B16-AF48-4420-B6DB-B08B2BE5D97B}"/>
    <dgm:cxn modelId="{A132F09F-61BE-4684-A443-FBBE1A4D2329}" type="presOf" srcId="{8918C714-29CA-41F3-AB2D-013BA6B9E4FB}" destId="{C4796B6C-FAFA-4748-BBD7-2C7205279F90}" srcOrd="0" destOrd="0" presId="urn:microsoft.com/office/officeart/2005/8/layout/vList5"/>
    <dgm:cxn modelId="{E09F4BA3-FBA0-49F9-A40B-2255060F2D2C}" srcId="{A8AD8D25-6BCC-4EAF-A2BD-0053B62A788A}" destId="{CF85DDB0-F32A-4CAD-A248-4308DF706311}" srcOrd="1" destOrd="0" parTransId="{945D8A6A-8514-4000-98D3-6D2E2F60A00B}" sibTransId="{2303E8B6-7879-4A48-BA86-60FC6E784527}"/>
    <dgm:cxn modelId="{0B9513A5-4D64-4BCD-8D82-483780F02FD1}" type="presOf" srcId="{0D3675F9-A12A-47FF-81BE-8E4B36B890F1}" destId="{B4DBC208-1CCB-4C3A-911B-A463B9CF9848}" srcOrd="0" destOrd="0" presId="urn:microsoft.com/office/officeart/2005/8/layout/vList5"/>
    <dgm:cxn modelId="{1D479FB2-92D5-404B-BDFE-D0D069A55658}" type="presOf" srcId="{EE08F43F-601B-4F69-936B-670441B11A8B}" destId="{0989DA97-79C1-450C-B480-50D20F75D30A}" srcOrd="0" destOrd="0" presId="urn:microsoft.com/office/officeart/2005/8/layout/vList5"/>
    <dgm:cxn modelId="{9408B8B3-5AAA-45C7-8541-7E24053FF340}" type="presOf" srcId="{D6ED8C52-389D-4E49-8628-2A09D07363E1}" destId="{3675C2BE-ADC4-41BA-B180-12A4CF248FF7}" srcOrd="0" destOrd="0" presId="urn:microsoft.com/office/officeart/2005/8/layout/vList5"/>
    <dgm:cxn modelId="{54A944C1-4B47-4F8F-A7C3-72202E6AB10B}" type="presOf" srcId="{01243D70-E47A-4611-B6FE-D3317D1E3E9E}" destId="{772425A7-9873-4D49-9E8D-B08AF5BEA702}" srcOrd="0" destOrd="0" presId="urn:microsoft.com/office/officeart/2005/8/layout/vList5"/>
    <dgm:cxn modelId="{21DAA8EE-1F72-40FB-9A9B-EDBE808BFEDB}" type="presOf" srcId="{D3A4E984-0896-4D9F-BD2F-4FD252A6A1BD}" destId="{BDC6ECA1-E10D-49EB-9344-3C9EE560C1C7}" srcOrd="0" destOrd="0" presId="urn:microsoft.com/office/officeart/2005/8/layout/vList5"/>
    <dgm:cxn modelId="{104E973E-9C9A-4F4F-B1D2-3B3C9007C424}" type="presParOf" srcId="{D9216340-C6E0-4FE3-B22B-8C0F048465FC}" destId="{D6A5E1E6-399B-41C8-94CB-A0FF48FD4FB8}" srcOrd="0" destOrd="0" presId="urn:microsoft.com/office/officeart/2005/8/layout/vList5"/>
    <dgm:cxn modelId="{80DF466C-D0DD-4A18-B2ED-7CD8D02892A5}" type="presParOf" srcId="{D6A5E1E6-399B-41C8-94CB-A0FF48FD4FB8}" destId="{772425A7-9873-4D49-9E8D-B08AF5BEA702}" srcOrd="0" destOrd="0" presId="urn:microsoft.com/office/officeart/2005/8/layout/vList5"/>
    <dgm:cxn modelId="{C154C6DA-CE6E-4ED2-B7D9-C74DD562E6D1}" type="presParOf" srcId="{D6A5E1E6-399B-41C8-94CB-A0FF48FD4FB8}" destId="{3675C2BE-ADC4-41BA-B180-12A4CF248FF7}" srcOrd="1" destOrd="0" presId="urn:microsoft.com/office/officeart/2005/8/layout/vList5"/>
    <dgm:cxn modelId="{ECB241D5-C9C4-4A76-A8D8-DBFAB7A83979}" type="presParOf" srcId="{D9216340-C6E0-4FE3-B22B-8C0F048465FC}" destId="{20F8681E-5A50-4EA1-88F6-4E88C4E1B57D}" srcOrd="1" destOrd="0" presId="urn:microsoft.com/office/officeart/2005/8/layout/vList5"/>
    <dgm:cxn modelId="{994C7D0E-1A15-4776-AD0E-FA0D8C01F7AE}" type="presParOf" srcId="{D9216340-C6E0-4FE3-B22B-8C0F048465FC}" destId="{0D9D23C5-D98B-44DF-8697-9CB3FC750101}" srcOrd="2" destOrd="0" presId="urn:microsoft.com/office/officeart/2005/8/layout/vList5"/>
    <dgm:cxn modelId="{6E9A66C8-75C4-4851-9981-1460DFBBDE78}" type="presParOf" srcId="{0D9D23C5-D98B-44DF-8697-9CB3FC750101}" destId="{03500328-B7A5-4002-899F-DBE293F0CEE0}" srcOrd="0" destOrd="0" presId="urn:microsoft.com/office/officeart/2005/8/layout/vList5"/>
    <dgm:cxn modelId="{A3A9C8BD-63C3-4ECD-BF58-AF8D57E18062}" type="presParOf" srcId="{0D9D23C5-D98B-44DF-8697-9CB3FC750101}" destId="{ACBB73F7-9B8C-4F2E-A2C4-4AED0843785C}" srcOrd="1" destOrd="0" presId="urn:microsoft.com/office/officeart/2005/8/layout/vList5"/>
    <dgm:cxn modelId="{E0AFDB22-CFE1-4192-B6F6-731EE7CEA2BE}" type="presParOf" srcId="{D9216340-C6E0-4FE3-B22B-8C0F048465FC}" destId="{7EDD09AA-4B5F-401B-BD4D-F11CE54B5C62}" srcOrd="3" destOrd="0" presId="urn:microsoft.com/office/officeart/2005/8/layout/vList5"/>
    <dgm:cxn modelId="{D6329253-C2A9-4A6D-8CC5-07D82EEE86E7}" type="presParOf" srcId="{D9216340-C6E0-4FE3-B22B-8C0F048465FC}" destId="{FC72D940-52EA-40B8-8128-41F1E9ACA3EC}" srcOrd="4" destOrd="0" presId="urn:microsoft.com/office/officeart/2005/8/layout/vList5"/>
    <dgm:cxn modelId="{E8348C40-5C75-4725-A95A-A6C32FA1DBD0}" type="presParOf" srcId="{FC72D940-52EA-40B8-8128-41F1E9ACA3EC}" destId="{BDC6ECA1-E10D-49EB-9344-3C9EE560C1C7}" srcOrd="0" destOrd="0" presId="urn:microsoft.com/office/officeart/2005/8/layout/vList5"/>
    <dgm:cxn modelId="{6E1C3A55-E283-4510-B7C2-C30BAC1489FD}" type="presParOf" srcId="{FC72D940-52EA-40B8-8128-41F1E9ACA3EC}" destId="{C4796B6C-FAFA-4748-BBD7-2C7205279F90}" srcOrd="1" destOrd="0" presId="urn:microsoft.com/office/officeart/2005/8/layout/vList5"/>
    <dgm:cxn modelId="{42CF0C23-B43F-471F-9BB0-A329307BD080}" type="presParOf" srcId="{D9216340-C6E0-4FE3-B22B-8C0F048465FC}" destId="{05BA979A-A431-4937-8FBC-98116BB0EF64}" srcOrd="5" destOrd="0" presId="urn:microsoft.com/office/officeart/2005/8/layout/vList5"/>
    <dgm:cxn modelId="{0AD7FA15-E047-4246-B3A9-06AE06DD3F26}" type="presParOf" srcId="{D9216340-C6E0-4FE3-B22B-8C0F048465FC}" destId="{147D7D82-C6FD-427E-9EB2-C8E36D280B7B}" srcOrd="6" destOrd="0" presId="urn:microsoft.com/office/officeart/2005/8/layout/vList5"/>
    <dgm:cxn modelId="{D9807CC4-B50C-4772-85DB-A1A36D3F1839}" type="presParOf" srcId="{147D7D82-C6FD-427E-9EB2-C8E36D280B7B}" destId="{7F26709E-D8AD-432A-AF84-8DB0AA046957}" srcOrd="0" destOrd="0" presId="urn:microsoft.com/office/officeart/2005/8/layout/vList5"/>
    <dgm:cxn modelId="{081C4219-A286-42F0-A1DF-72F9D094A472}" type="presParOf" srcId="{147D7D82-C6FD-427E-9EB2-C8E36D280B7B}" destId="{1C7A48B0-37CD-48CD-B7E4-1922D4E2476B}" srcOrd="1" destOrd="0" presId="urn:microsoft.com/office/officeart/2005/8/layout/vList5"/>
    <dgm:cxn modelId="{47326956-65B8-4842-82F9-76D2D4250CC6}" type="presParOf" srcId="{D9216340-C6E0-4FE3-B22B-8C0F048465FC}" destId="{AE53F80A-93E5-4556-B791-2E918D0858A4}" srcOrd="7" destOrd="0" presId="urn:microsoft.com/office/officeart/2005/8/layout/vList5"/>
    <dgm:cxn modelId="{EA0339F9-9883-411B-B6F5-C3103DEB085B}" type="presParOf" srcId="{D9216340-C6E0-4FE3-B22B-8C0F048465FC}" destId="{9747F2A0-3B04-48CE-8CDA-82C1C6A3FA8C}" srcOrd="8" destOrd="0" presId="urn:microsoft.com/office/officeart/2005/8/layout/vList5"/>
    <dgm:cxn modelId="{F3C3B589-0728-421B-914E-18D46AB0A25B}" type="presParOf" srcId="{9747F2A0-3B04-48CE-8CDA-82C1C6A3FA8C}" destId="{0989DA97-79C1-450C-B480-50D20F75D30A}" srcOrd="0" destOrd="0" presId="urn:microsoft.com/office/officeart/2005/8/layout/vList5"/>
    <dgm:cxn modelId="{0A4CBE8B-C7AE-412F-AEBC-BB1F425A5CF0}" type="presParOf" srcId="{9747F2A0-3B04-48CE-8CDA-82C1C6A3FA8C}" destId="{B4DBC208-1CCB-4C3A-911B-A463B9CF984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CCFED-7564-4BF9-87DC-15BB5FCD737F}">
      <dsp:nvSpPr>
        <dsp:cNvPr id="0" name=""/>
        <dsp:cNvSpPr/>
      </dsp:nvSpPr>
      <dsp:spPr>
        <a:xfrm rot="5400000">
          <a:off x="488730" y="1709271"/>
          <a:ext cx="1454698" cy="2420586"/>
        </a:xfrm>
        <a:prstGeom prst="corner">
          <a:avLst>
            <a:gd name="adj1" fmla="val 16120"/>
            <a:gd name="adj2" fmla="val 16110"/>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26E83C-E0BC-4156-B878-4B67F56D0767}">
      <dsp:nvSpPr>
        <dsp:cNvPr id="0" name=""/>
        <dsp:cNvSpPr/>
      </dsp:nvSpPr>
      <dsp:spPr>
        <a:xfrm>
          <a:off x="245904" y="2432505"/>
          <a:ext cx="2185319" cy="191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简介</a:t>
          </a:r>
        </a:p>
        <a:p>
          <a:pPr marL="114300" lvl="1" indent="-114300" algn="l" defTabSz="533400">
            <a:lnSpc>
              <a:spcPct val="90000"/>
            </a:lnSpc>
            <a:spcBef>
              <a:spcPct val="0"/>
            </a:spcBef>
            <a:spcAft>
              <a:spcPct val="15000"/>
            </a:spcAft>
            <a:buChar char="•"/>
          </a:pPr>
          <a:r>
            <a:rPr lang="zh-CN" altLang="en-US" sz="1200" kern="1200" dirty="0"/>
            <a:t>为何要用图数据库</a:t>
          </a:r>
        </a:p>
        <a:p>
          <a:pPr marL="114300" lvl="1" indent="-114300" algn="l" defTabSz="533400">
            <a:lnSpc>
              <a:spcPct val="90000"/>
            </a:lnSpc>
            <a:spcBef>
              <a:spcPct val="0"/>
            </a:spcBef>
            <a:spcAft>
              <a:spcPct val="15000"/>
            </a:spcAft>
            <a:buChar char="•"/>
          </a:pPr>
          <a:r>
            <a:rPr lang="zh-CN" altLang="en-US" sz="1200" kern="1200" dirty="0"/>
            <a:t>为何要用 </a:t>
          </a:r>
          <a:r>
            <a:rPr lang="en-US" altLang="zh-CN" sz="1200" kern="1200" dirty="0"/>
            <a:t>Neo4j</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谁在用 </a:t>
          </a:r>
          <a:r>
            <a:rPr lang="en-US" altLang="zh-CN" sz="1200" kern="1200" dirty="0"/>
            <a:t>Neo4j</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应用范例</a:t>
          </a:r>
        </a:p>
        <a:p>
          <a:pPr marL="114300" lvl="1" indent="-114300" algn="l" defTabSz="533400">
            <a:lnSpc>
              <a:spcPct val="90000"/>
            </a:lnSpc>
            <a:spcBef>
              <a:spcPct val="0"/>
            </a:spcBef>
            <a:spcAft>
              <a:spcPct val="15000"/>
            </a:spcAft>
            <a:buChar char="•"/>
          </a:pPr>
          <a:r>
            <a:rPr lang="zh-CN" altLang="en-US" sz="1200" kern="1200" dirty="0"/>
            <a:t>图的基础</a:t>
          </a:r>
        </a:p>
      </dsp:txBody>
      <dsp:txXfrm>
        <a:off x="245904" y="2432505"/>
        <a:ext cx="2185319" cy="1915560"/>
      </dsp:txXfrm>
    </dsp:sp>
    <dsp:sp modelId="{79DF5BA5-8618-4563-A247-4B72909D9E4D}">
      <dsp:nvSpPr>
        <dsp:cNvPr id="0" name=""/>
        <dsp:cNvSpPr/>
      </dsp:nvSpPr>
      <dsp:spPr>
        <a:xfrm>
          <a:off x="2018899" y="1531064"/>
          <a:ext cx="412324" cy="412324"/>
        </a:xfrm>
        <a:prstGeom prst="triangle">
          <a:avLst>
            <a:gd name="adj" fmla="val 100000"/>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719AB-833F-4254-8138-97B8B783AD45}">
      <dsp:nvSpPr>
        <dsp:cNvPr id="0" name=""/>
        <dsp:cNvSpPr/>
      </dsp:nvSpPr>
      <dsp:spPr>
        <a:xfrm rot="5400000">
          <a:off x="3163987" y="1047276"/>
          <a:ext cx="1454698" cy="2420586"/>
        </a:xfrm>
        <a:prstGeom prst="corner">
          <a:avLst>
            <a:gd name="adj1" fmla="val 16120"/>
            <a:gd name="adj2" fmla="val 16110"/>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5750C-21B7-49DD-A24A-812C1836BCA1}">
      <dsp:nvSpPr>
        <dsp:cNvPr id="0" name=""/>
        <dsp:cNvSpPr/>
      </dsp:nvSpPr>
      <dsp:spPr>
        <a:xfrm>
          <a:off x="2921162" y="1770509"/>
          <a:ext cx="2185319" cy="191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示例</a:t>
          </a:r>
        </a:p>
        <a:p>
          <a:pPr marL="114300" lvl="1" indent="-114300" algn="l" defTabSz="533400">
            <a:lnSpc>
              <a:spcPct val="90000"/>
            </a:lnSpc>
            <a:spcBef>
              <a:spcPct val="0"/>
            </a:spcBef>
            <a:spcAft>
              <a:spcPct val="15000"/>
            </a:spcAft>
            <a:buChar char="•"/>
          </a:pPr>
          <a:r>
            <a:rPr lang="zh-CN" altLang="en-US" sz="1200" kern="1200" dirty="0"/>
            <a:t>明星关系图</a:t>
          </a:r>
        </a:p>
        <a:p>
          <a:pPr marL="114300" lvl="1" indent="-114300" algn="l" defTabSz="533400">
            <a:lnSpc>
              <a:spcPct val="90000"/>
            </a:lnSpc>
            <a:spcBef>
              <a:spcPct val="0"/>
            </a:spcBef>
            <a:spcAft>
              <a:spcPct val="15000"/>
            </a:spcAft>
            <a:buChar char="•"/>
          </a:pPr>
          <a:r>
            <a:rPr lang="zh-CN" altLang="en-US" sz="1200" kern="1200" dirty="0"/>
            <a:t>投资关系图</a:t>
          </a:r>
        </a:p>
        <a:p>
          <a:pPr marL="114300" lvl="1" indent="-114300" algn="l" defTabSz="533400">
            <a:lnSpc>
              <a:spcPct val="90000"/>
            </a:lnSpc>
            <a:spcBef>
              <a:spcPct val="0"/>
            </a:spcBef>
            <a:spcAft>
              <a:spcPct val="15000"/>
            </a:spcAft>
            <a:buChar char="•"/>
          </a:pPr>
          <a:r>
            <a:rPr lang="zh-CN" altLang="zh-CN" sz="1200" kern="1200" dirty="0"/>
            <a:t>邮件</a:t>
          </a:r>
          <a:r>
            <a:rPr lang="zh-CN" altLang="en-US" sz="1200" kern="1200" dirty="0"/>
            <a:t>关系</a:t>
          </a:r>
          <a:r>
            <a:rPr lang="zh-CN" altLang="zh-CN" sz="1200" kern="1200" dirty="0"/>
            <a:t>图</a:t>
          </a:r>
          <a:endParaRPr lang="zh-CN" altLang="en-US" sz="1200" kern="1200" dirty="0"/>
        </a:p>
        <a:p>
          <a:pPr marL="114300" lvl="1" indent="-114300" algn="l" defTabSz="533400">
            <a:lnSpc>
              <a:spcPct val="90000"/>
            </a:lnSpc>
            <a:spcBef>
              <a:spcPct val="0"/>
            </a:spcBef>
            <a:spcAft>
              <a:spcPct val="15000"/>
            </a:spcAft>
            <a:buChar char="•"/>
          </a:pPr>
          <a:r>
            <a:rPr lang="zh-CN" altLang="zh-CN" sz="1200" kern="1200" dirty="0"/>
            <a:t>微博</a:t>
          </a:r>
          <a:r>
            <a:rPr lang="zh-CN" altLang="en-US" sz="1200" kern="1200" dirty="0"/>
            <a:t>关系</a:t>
          </a:r>
          <a:r>
            <a:rPr lang="zh-CN" altLang="zh-CN" sz="1200" kern="1200" dirty="0"/>
            <a:t>图</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a:t>股票关系图</a:t>
          </a:r>
        </a:p>
      </dsp:txBody>
      <dsp:txXfrm>
        <a:off x="2921162" y="1770509"/>
        <a:ext cx="2185319" cy="1915560"/>
      </dsp:txXfrm>
    </dsp:sp>
    <dsp:sp modelId="{28944191-3C97-4262-BE95-9AF6BFD5EDE9}">
      <dsp:nvSpPr>
        <dsp:cNvPr id="0" name=""/>
        <dsp:cNvSpPr/>
      </dsp:nvSpPr>
      <dsp:spPr>
        <a:xfrm>
          <a:off x="4694156" y="869069"/>
          <a:ext cx="412324" cy="412324"/>
        </a:xfrm>
        <a:prstGeom prst="triangle">
          <a:avLst>
            <a:gd name="adj" fmla="val 100000"/>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43E6CC-A791-4F09-AE0A-48E44B244172}">
      <dsp:nvSpPr>
        <dsp:cNvPr id="0" name=""/>
        <dsp:cNvSpPr/>
      </dsp:nvSpPr>
      <dsp:spPr>
        <a:xfrm rot="5400000">
          <a:off x="5839244" y="385281"/>
          <a:ext cx="1454698" cy="2420586"/>
        </a:xfrm>
        <a:prstGeom prst="corner">
          <a:avLst>
            <a:gd name="adj1" fmla="val 16120"/>
            <a:gd name="adj2" fmla="val 16110"/>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7A69B6-94FC-4B6F-95A3-B1BF80BDE74A}">
      <dsp:nvSpPr>
        <dsp:cNvPr id="0" name=""/>
        <dsp:cNvSpPr/>
      </dsp:nvSpPr>
      <dsp:spPr>
        <a:xfrm>
          <a:off x="5596419" y="1108514"/>
          <a:ext cx="2185319" cy="191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kern="1200" dirty="0"/>
            <a:t>国产化进程</a:t>
          </a:r>
        </a:p>
        <a:p>
          <a:pPr marL="114300" lvl="1" indent="-114300" algn="l" defTabSz="533400">
            <a:lnSpc>
              <a:spcPct val="90000"/>
            </a:lnSpc>
            <a:spcBef>
              <a:spcPct val="0"/>
            </a:spcBef>
            <a:spcAft>
              <a:spcPct val="15000"/>
            </a:spcAft>
            <a:buChar char="•"/>
          </a:pPr>
          <a:r>
            <a:rPr lang="zh-CN" altLang="en-US" sz="1200" kern="1200" dirty="0"/>
            <a:t>界面本地化</a:t>
          </a:r>
        </a:p>
        <a:p>
          <a:pPr marL="114300" lvl="1" indent="-114300" algn="l" defTabSz="533400">
            <a:lnSpc>
              <a:spcPct val="90000"/>
            </a:lnSpc>
            <a:spcBef>
              <a:spcPct val="0"/>
            </a:spcBef>
            <a:spcAft>
              <a:spcPct val="15000"/>
            </a:spcAft>
            <a:buChar char="•"/>
          </a:pPr>
          <a:r>
            <a:rPr lang="zh-CN" altLang="en-US" sz="1200" kern="1200" dirty="0"/>
            <a:t>图片生动化</a:t>
          </a:r>
        </a:p>
        <a:p>
          <a:pPr marL="114300" lvl="1" indent="-114300" algn="l" defTabSz="533400">
            <a:lnSpc>
              <a:spcPct val="90000"/>
            </a:lnSpc>
            <a:spcBef>
              <a:spcPct val="0"/>
            </a:spcBef>
            <a:spcAft>
              <a:spcPct val="15000"/>
            </a:spcAft>
            <a:buChar char="•"/>
          </a:pPr>
          <a:r>
            <a:rPr lang="zh-CN" altLang="en-US" sz="1200" kern="1200" dirty="0"/>
            <a:t>数据驱动化</a:t>
          </a:r>
        </a:p>
        <a:p>
          <a:pPr marL="114300" lvl="1" indent="-114300" algn="l" defTabSz="533400">
            <a:lnSpc>
              <a:spcPct val="90000"/>
            </a:lnSpc>
            <a:spcBef>
              <a:spcPct val="0"/>
            </a:spcBef>
            <a:spcAft>
              <a:spcPct val="15000"/>
            </a:spcAft>
            <a:buChar char="•"/>
          </a:pPr>
          <a:r>
            <a:rPr lang="zh-CN" altLang="en-US" sz="1200" kern="1200" dirty="0"/>
            <a:t>查询智能化</a:t>
          </a:r>
        </a:p>
        <a:p>
          <a:pPr marL="114300" lvl="1" indent="-114300" algn="l" defTabSz="533400">
            <a:lnSpc>
              <a:spcPct val="90000"/>
            </a:lnSpc>
            <a:spcBef>
              <a:spcPct val="0"/>
            </a:spcBef>
            <a:spcAft>
              <a:spcPct val="15000"/>
            </a:spcAft>
            <a:buChar char="•"/>
          </a:pPr>
          <a:r>
            <a:rPr lang="zh-CN" altLang="en-US" sz="1200" kern="1200" dirty="0"/>
            <a:t>导入自动化</a:t>
          </a:r>
        </a:p>
      </dsp:txBody>
      <dsp:txXfrm>
        <a:off x="5596419" y="1108514"/>
        <a:ext cx="2185319" cy="1915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F0D19-6C47-4C2D-962C-96D63AD32BB4}">
      <dsp:nvSpPr>
        <dsp:cNvPr id="0" name=""/>
        <dsp:cNvSpPr/>
      </dsp:nvSpPr>
      <dsp:spPr>
        <a:xfrm>
          <a:off x="-5175437" y="-792770"/>
          <a:ext cx="6163274" cy="6163274"/>
        </a:xfrm>
        <a:prstGeom prst="blockArc">
          <a:avLst>
            <a:gd name="adj1" fmla="val 18900000"/>
            <a:gd name="adj2" fmla="val 2700000"/>
            <a:gd name="adj3" fmla="val 350"/>
          </a:avLst>
        </a:pr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928578-96BB-4B9B-A5B8-40F43D5295FA}">
      <dsp:nvSpPr>
        <dsp:cNvPr id="0" name=""/>
        <dsp:cNvSpPr/>
      </dsp:nvSpPr>
      <dsp:spPr>
        <a:xfrm>
          <a:off x="635389" y="457773"/>
          <a:ext cx="4738076" cy="915546"/>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671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世界本来就是由关系组成的</a:t>
          </a:r>
        </a:p>
      </dsp:txBody>
      <dsp:txXfrm>
        <a:off x="635389" y="457773"/>
        <a:ext cx="4738076" cy="915546"/>
      </dsp:txXfrm>
    </dsp:sp>
    <dsp:sp modelId="{94BAE8EF-A9B5-4EFE-9FA4-A6E99022FF90}">
      <dsp:nvSpPr>
        <dsp:cNvPr id="0" name=""/>
        <dsp:cNvSpPr/>
      </dsp:nvSpPr>
      <dsp:spPr>
        <a:xfrm>
          <a:off x="63172" y="343330"/>
          <a:ext cx="1144433" cy="1144433"/>
        </a:xfrm>
        <a:prstGeom prst="ellipse">
          <a:avLst/>
        </a:prstGeom>
        <a:blipFill rotWithShape="0">
          <a:blip xmlns:r="http://schemas.openxmlformats.org/officeDocument/2006/relationships" r:embed="rId1"/>
          <a:stretch>
            <a:fillRect/>
          </a:stretch>
        </a:blip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771ECE-A50C-4DF5-B110-CA529C89A7A8}">
      <dsp:nvSpPr>
        <dsp:cNvPr id="0" name=""/>
        <dsp:cNvSpPr/>
      </dsp:nvSpPr>
      <dsp:spPr>
        <a:xfrm>
          <a:off x="968190" y="1831093"/>
          <a:ext cx="4405275" cy="915546"/>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671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关系型数据库处理不好关系</a:t>
          </a:r>
        </a:p>
      </dsp:txBody>
      <dsp:txXfrm>
        <a:off x="968190" y="1831093"/>
        <a:ext cx="4405275" cy="915546"/>
      </dsp:txXfrm>
    </dsp:sp>
    <dsp:sp modelId="{05087EA1-4D94-4AA9-B4E3-80F1168BA18E}">
      <dsp:nvSpPr>
        <dsp:cNvPr id="0" name=""/>
        <dsp:cNvSpPr/>
      </dsp:nvSpPr>
      <dsp:spPr>
        <a:xfrm>
          <a:off x="395973" y="1716650"/>
          <a:ext cx="1144433" cy="1144433"/>
        </a:xfrm>
        <a:prstGeom prst="ellipse">
          <a:avLst/>
        </a:prstGeom>
        <a:blipFill rotWithShape="0">
          <a:blip xmlns:r="http://schemas.openxmlformats.org/officeDocument/2006/relationships" r:embed="rId2"/>
          <a:stretch>
            <a:fillRect/>
          </a:stretch>
        </a:blip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F434B5-77A8-44C8-9A9F-89FA6AC9EC76}">
      <dsp:nvSpPr>
        <dsp:cNvPr id="0" name=""/>
        <dsp:cNvSpPr/>
      </dsp:nvSpPr>
      <dsp:spPr>
        <a:xfrm>
          <a:off x="635389" y="3204413"/>
          <a:ext cx="4738076" cy="915546"/>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6715" tIns="58420" rIns="58420" bIns="5842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图数据库最适合处理关系</a:t>
          </a:r>
        </a:p>
      </dsp:txBody>
      <dsp:txXfrm>
        <a:off x="635389" y="3204413"/>
        <a:ext cx="4738076" cy="915546"/>
      </dsp:txXfrm>
    </dsp:sp>
    <dsp:sp modelId="{CBF1A5CA-C1BC-4096-AC27-E9C9EDACF3A9}">
      <dsp:nvSpPr>
        <dsp:cNvPr id="0" name=""/>
        <dsp:cNvSpPr/>
      </dsp:nvSpPr>
      <dsp:spPr>
        <a:xfrm>
          <a:off x="63172" y="3089970"/>
          <a:ext cx="1144433" cy="1144433"/>
        </a:xfrm>
        <a:prstGeom prst="ellipse">
          <a:avLst/>
        </a:prstGeom>
        <a:blipFill rotWithShape="0">
          <a:blip xmlns:r="http://schemas.openxmlformats.org/officeDocument/2006/relationships" r:embed="rId3"/>
          <a:stretch>
            <a:fillRect/>
          </a:stretch>
        </a:blip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5C2BE-ADC4-41BA-B180-12A4CF248FF7}">
      <dsp:nvSpPr>
        <dsp:cNvPr id="0" name=""/>
        <dsp:cNvSpPr/>
      </dsp:nvSpPr>
      <dsp:spPr>
        <a:xfrm rot="5400000">
          <a:off x="6899686" y="-2906816"/>
          <a:ext cx="866341" cy="6901512"/>
        </a:xfrm>
        <a:prstGeom prst="round2Same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世界领先的、最好的图数据库。</a:t>
          </a:r>
          <a:r>
            <a:rPr lang="en-US" altLang="en-US" sz="1700" kern="1200" dirty="0"/>
            <a:t>Neo4j </a:t>
          </a:r>
          <a:r>
            <a:rPr lang="zh-CN" altLang="en-US" sz="1700" kern="1200" dirty="0"/>
            <a:t>已被数千家机构用于关键产品生产应用中，其中包括全球</a:t>
          </a:r>
          <a:r>
            <a:rPr lang="en-US" altLang="en-US" sz="1700" kern="1200" dirty="0"/>
            <a:t>2000</a:t>
          </a:r>
          <a:r>
            <a:rPr lang="zh-CN" altLang="en-US" sz="1700" kern="1200" dirty="0"/>
            <a:t>强中的</a:t>
          </a:r>
          <a:r>
            <a:rPr lang="en-US" altLang="en-US" sz="1700" kern="1200" dirty="0"/>
            <a:t>50</a:t>
          </a:r>
          <a:r>
            <a:rPr lang="zh-CN" altLang="en-US" sz="1700" kern="1200" dirty="0"/>
            <a:t>多家机构。</a:t>
          </a:r>
        </a:p>
      </dsp:txBody>
      <dsp:txXfrm rot="-5400000">
        <a:off x="3882101" y="153060"/>
        <a:ext cx="6859221" cy="781759"/>
      </dsp:txXfrm>
    </dsp:sp>
    <dsp:sp modelId="{772425A7-9873-4D49-9E8D-B08AF5BEA702}">
      <dsp:nvSpPr>
        <dsp:cNvPr id="0" name=""/>
        <dsp:cNvSpPr/>
      </dsp:nvSpPr>
      <dsp:spPr>
        <a:xfrm>
          <a:off x="0" y="0"/>
          <a:ext cx="3882101" cy="1082927"/>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世界领先</a:t>
          </a:r>
        </a:p>
      </dsp:txBody>
      <dsp:txXfrm>
        <a:off x="52864" y="52864"/>
        <a:ext cx="3776373" cy="977199"/>
      </dsp:txXfrm>
    </dsp:sp>
    <dsp:sp modelId="{ACBB73F7-9B8C-4F2E-A2C4-4AED0843785C}">
      <dsp:nvSpPr>
        <dsp:cNvPr id="0" name=""/>
        <dsp:cNvSpPr/>
      </dsp:nvSpPr>
      <dsp:spPr>
        <a:xfrm rot="5400000">
          <a:off x="6899686" y="-1769742"/>
          <a:ext cx="866341" cy="6901512"/>
        </a:xfrm>
        <a:prstGeom prst="round2Same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地球上最大的和最活跃的图形社区。</a:t>
          </a:r>
          <a:r>
            <a:rPr lang="en-US" altLang="en-US" sz="1700" kern="1200" dirty="0"/>
            <a:t>Neo4j </a:t>
          </a:r>
          <a:r>
            <a:rPr lang="zh-CN" altLang="en-US" sz="1700" kern="1200" dirty="0"/>
            <a:t>拥有最大的和最活跃的图数据库爱好者社区，这些爱好者撑起了一个稳健、活跃的生态系统。</a:t>
          </a:r>
        </a:p>
      </dsp:txBody>
      <dsp:txXfrm rot="-5400000">
        <a:off x="3882101" y="1290134"/>
        <a:ext cx="6859221" cy="781759"/>
      </dsp:txXfrm>
    </dsp:sp>
    <dsp:sp modelId="{03500328-B7A5-4002-899F-DBE293F0CEE0}">
      <dsp:nvSpPr>
        <dsp:cNvPr id="0" name=""/>
        <dsp:cNvSpPr/>
      </dsp:nvSpPr>
      <dsp:spPr>
        <a:xfrm>
          <a:off x="0" y="1139550"/>
          <a:ext cx="3882101" cy="1082927"/>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社区活跃</a:t>
          </a:r>
        </a:p>
      </dsp:txBody>
      <dsp:txXfrm>
        <a:off x="52864" y="1192414"/>
        <a:ext cx="3776373" cy="977199"/>
      </dsp:txXfrm>
    </dsp:sp>
    <dsp:sp modelId="{C4796B6C-FAFA-4748-BBD7-2C7205279F90}">
      <dsp:nvSpPr>
        <dsp:cNvPr id="0" name=""/>
        <dsp:cNvSpPr/>
      </dsp:nvSpPr>
      <dsp:spPr>
        <a:xfrm rot="5400000">
          <a:off x="6899686" y="-632668"/>
          <a:ext cx="866341" cy="6901512"/>
        </a:xfrm>
        <a:prstGeom prst="round2Same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不折不扣的高性能读写伸缩性。</a:t>
          </a:r>
          <a:r>
            <a:rPr lang="en-US" altLang="en-US" sz="1700" kern="1200" dirty="0"/>
            <a:t>Neo4j </a:t>
          </a:r>
          <a:r>
            <a:rPr lang="zh-CN" altLang="en-US" sz="1700" kern="1200" dirty="0"/>
            <a:t>在提供超高速读写性能的同时，还能保证数据的完整性。</a:t>
          </a:r>
        </a:p>
      </dsp:txBody>
      <dsp:txXfrm rot="-5400000">
        <a:off x="3882101" y="2427208"/>
        <a:ext cx="6859221" cy="781759"/>
      </dsp:txXfrm>
    </dsp:sp>
    <dsp:sp modelId="{BDC6ECA1-E10D-49EB-9344-3C9EE560C1C7}">
      <dsp:nvSpPr>
        <dsp:cNvPr id="0" name=""/>
        <dsp:cNvSpPr/>
      </dsp:nvSpPr>
      <dsp:spPr>
        <a:xfrm>
          <a:off x="0" y="2276623"/>
          <a:ext cx="3882101" cy="1082927"/>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可伸缩性</a:t>
          </a:r>
        </a:p>
      </dsp:txBody>
      <dsp:txXfrm>
        <a:off x="52864" y="2329487"/>
        <a:ext cx="3776373" cy="977199"/>
      </dsp:txXfrm>
    </dsp:sp>
    <dsp:sp modelId="{1C7A48B0-37CD-48CD-B7E4-1922D4E2476B}">
      <dsp:nvSpPr>
        <dsp:cNvPr id="0" name=""/>
        <dsp:cNvSpPr/>
      </dsp:nvSpPr>
      <dsp:spPr>
        <a:xfrm rot="5400000">
          <a:off x="6899686" y="504404"/>
          <a:ext cx="866341" cy="6901512"/>
        </a:xfrm>
        <a:prstGeom prst="round2Same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依靠完全本地存储和处理达到高性能。索引自由邻接，大大缩短了读取时间，即使数据不断增长，也能提供超并行吞吐量。</a:t>
          </a:r>
        </a:p>
      </dsp:txBody>
      <dsp:txXfrm rot="-5400000">
        <a:off x="3882101" y="3564281"/>
        <a:ext cx="6859221" cy="781759"/>
      </dsp:txXfrm>
    </dsp:sp>
    <dsp:sp modelId="{7F26709E-D8AD-432A-AF84-8DB0AA046957}">
      <dsp:nvSpPr>
        <dsp:cNvPr id="0" name=""/>
        <dsp:cNvSpPr/>
      </dsp:nvSpPr>
      <dsp:spPr>
        <a:xfrm>
          <a:off x="0" y="3413697"/>
          <a:ext cx="3882101" cy="1082927"/>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超高性能</a:t>
          </a:r>
        </a:p>
      </dsp:txBody>
      <dsp:txXfrm>
        <a:off x="52864" y="3466561"/>
        <a:ext cx="3776373" cy="977199"/>
      </dsp:txXfrm>
    </dsp:sp>
    <dsp:sp modelId="{B4DBC208-1CCB-4C3A-911B-A463B9CF9848}">
      <dsp:nvSpPr>
        <dsp:cNvPr id="0" name=""/>
        <dsp:cNvSpPr/>
      </dsp:nvSpPr>
      <dsp:spPr>
        <a:xfrm rot="5400000">
          <a:off x="6899686" y="1641478"/>
          <a:ext cx="866341" cy="6901512"/>
        </a:xfrm>
        <a:prstGeom prst="round2Same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成熟的用户界面，内置丰富的学习和教育资源，使你能轻松愉快地学习和掌握 </a:t>
          </a:r>
          <a:r>
            <a:rPr lang="en-US" altLang="en-US" sz="1700" kern="1200" dirty="0"/>
            <a:t>Neo4j</a:t>
          </a:r>
          <a:r>
            <a:rPr lang="zh-CN" altLang="en-US" sz="1700" kern="1200" dirty="0"/>
            <a:t>。</a:t>
          </a:r>
        </a:p>
      </dsp:txBody>
      <dsp:txXfrm rot="-5400000">
        <a:off x="3882101" y="4701355"/>
        <a:ext cx="6859221" cy="781759"/>
      </dsp:txXfrm>
    </dsp:sp>
    <dsp:sp modelId="{0989DA97-79C1-450C-B480-50D20F75D30A}">
      <dsp:nvSpPr>
        <dsp:cNvPr id="0" name=""/>
        <dsp:cNvSpPr/>
      </dsp:nvSpPr>
      <dsp:spPr>
        <a:xfrm>
          <a:off x="0" y="4550770"/>
          <a:ext cx="3882101" cy="1082927"/>
        </a:xfrm>
        <a:prstGeom prst="round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最易学习</a:t>
          </a:r>
        </a:p>
      </dsp:txBody>
      <dsp:txXfrm>
        <a:off x="52864" y="4603634"/>
        <a:ext cx="3776373" cy="97719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0429B145-64F9-4BC2-9A49-F53BF6104277}" type="datetimeFigureOut">
              <a:rPr lang="zh-CN" altLang="en-US" smtClean="0"/>
              <a:t>2023/7/5</a:t>
            </a:fld>
            <a:endParaRPr lang="zh-CN" altLang="en-US"/>
          </a:p>
        </p:txBody>
      </p:sp>
      <p:sp>
        <p:nvSpPr>
          <p:cNvPr id="4" name="页脚占位符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2C6CDE1-ACD2-4370-B40D-CCF2357D4FEB}" type="slidenum">
              <a:rPr lang="zh-CN" altLang="en-US" smtClean="0"/>
              <a:t>‹#›</a:t>
            </a:fld>
            <a:endParaRPr lang="zh-CN" altLang="en-US"/>
          </a:p>
        </p:txBody>
      </p:sp>
    </p:spTree>
    <p:extLst>
      <p:ext uri="{BB962C8B-B14F-4D97-AF65-F5344CB8AC3E}">
        <p14:creationId xmlns:p14="http://schemas.microsoft.com/office/powerpoint/2010/main" val="88548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F24E7B76-01D8-4D07-94A9-D2ADA3C4726E}" type="datetimeFigureOut">
              <a:rPr lang="zh-CN" altLang="en-US" smtClean="0"/>
              <a:t>2023/7/5</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22BF13D9-F1E9-49F6-9107-75CC0EE4705E}" type="slidenum">
              <a:rPr lang="zh-CN" altLang="en-US" smtClean="0"/>
              <a:t>‹#›</a:t>
            </a:fld>
            <a:endParaRPr lang="zh-CN" altLang="en-US"/>
          </a:p>
        </p:txBody>
      </p:sp>
    </p:spTree>
    <p:extLst>
      <p:ext uri="{BB962C8B-B14F-4D97-AF65-F5344CB8AC3E}">
        <p14:creationId xmlns:p14="http://schemas.microsoft.com/office/powerpoint/2010/main" val="425414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BF13D9-F1E9-49F6-9107-75CC0EE4705E}" type="slidenum">
              <a:rPr lang="zh-CN" altLang="en-US" smtClean="0"/>
              <a:t>1</a:t>
            </a:fld>
            <a:endParaRPr lang="zh-CN" altLang="en-US"/>
          </a:p>
        </p:txBody>
      </p:sp>
    </p:spTree>
    <p:extLst>
      <p:ext uri="{BB962C8B-B14F-4D97-AF65-F5344CB8AC3E}">
        <p14:creationId xmlns:p14="http://schemas.microsoft.com/office/powerpoint/2010/main" val="370198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Presenter Notes - Challenges with current technologies?</a:t>
            </a:r>
          </a:p>
          <a:p>
            <a:r>
              <a:rPr lang="en-US" sz="1200" kern="1200" dirty="0">
                <a:solidFill>
                  <a:schemeClr val="tx1"/>
                </a:solidFill>
                <a:latin typeface="+mn-lt"/>
                <a:ea typeface="+mn-ea"/>
                <a:cs typeface="+mn-cs"/>
              </a:rPr>
              <a:t>Database options are not suited to model or store data as a network of relationships</a:t>
            </a:r>
          </a:p>
          <a:p>
            <a:r>
              <a:rPr lang="en-US" sz="1200" kern="1200" dirty="0">
                <a:solidFill>
                  <a:schemeClr val="tx1"/>
                </a:solidFill>
                <a:latin typeface="+mn-lt"/>
                <a:ea typeface="+mn-ea"/>
                <a:cs typeface="+mn-cs"/>
              </a:rPr>
              <a:t>Performance degrades with number and levels of relationships making it harder to use for real-time applications</a:t>
            </a:r>
          </a:p>
          <a:p>
            <a:r>
              <a:rPr lang="en-US" sz="1200" kern="1200" dirty="0">
                <a:solidFill>
                  <a:schemeClr val="tx1"/>
                </a:solidFill>
                <a:latin typeface="+mn-lt"/>
                <a:ea typeface="+mn-ea"/>
                <a:cs typeface="+mn-cs"/>
              </a:rPr>
              <a:t>Not flexible to add or change relationships in </a:t>
            </a:r>
            <a:r>
              <a:rPr lang="en-US" sz="1200" kern="1200" dirty="0" err="1">
                <a:solidFill>
                  <a:schemeClr val="tx1"/>
                </a:solidFill>
                <a:latin typeface="+mn-lt"/>
                <a:ea typeface="+mn-ea"/>
                <a:cs typeface="+mn-cs"/>
              </a:rPr>
              <a:t>realtime</a:t>
            </a:r>
            <a:endParaRPr lang="en-US" dirty="0"/>
          </a:p>
        </p:txBody>
      </p:sp>
      <p:sp>
        <p:nvSpPr>
          <p:cNvPr id="4" name="Slide Number Placeholder 3"/>
          <p:cNvSpPr>
            <a:spLocks noGrp="1"/>
          </p:cNvSpPr>
          <p:nvPr>
            <p:ph type="sldNum" sz="quarter" idx="10"/>
          </p:nvPr>
        </p:nvSpPr>
        <p:spPr/>
        <p:txBody>
          <a:bodyPr/>
          <a:lstStyle/>
          <a:p>
            <a:fld id="{98180D10-1DDA-8340-B773-465E2C36B731}" type="slidenum">
              <a:rPr lang="en-US" smtClean="0"/>
              <a:t>4</a:t>
            </a:fld>
            <a:endParaRPr lang="en-US"/>
          </a:p>
        </p:txBody>
      </p:sp>
    </p:spTree>
    <p:extLst>
      <p:ext uri="{BB962C8B-B14F-4D97-AF65-F5344CB8AC3E}">
        <p14:creationId xmlns:p14="http://schemas.microsoft.com/office/powerpoint/2010/main" val="3121642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Relating</a:t>
            </a:r>
            <a:r>
              <a:rPr lang="en-US" baseline="0" dirty="0"/>
              <a:t> data requires building JOIN logic in the application and more data movement over the network</a:t>
            </a:r>
          </a:p>
          <a:p>
            <a:r>
              <a:rPr lang="en-US" dirty="0"/>
              <a:t>ACID，</a:t>
            </a:r>
            <a:r>
              <a:rPr lang="zh-CN" altLang="en-US" dirty="0"/>
              <a:t>是指在可靠数据库管理系统（</a:t>
            </a:r>
            <a:r>
              <a:rPr lang="en-US" dirty="0"/>
              <a:t>DBMS）</a:t>
            </a:r>
            <a:r>
              <a:rPr lang="zh-CN" altLang="en-US" dirty="0"/>
              <a:t>中，事务</a:t>
            </a:r>
            <a:r>
              <a:rPr lang="en-US" altLang="zh-CN" dirty="0"/>
              <a:t>(</a:t>
            </a:r>
            <a:r>
              <a:rPr lang="en-US" dirty="0"/>
              <a:t>transaction)</a:t>
            </a:r>
            <a:r>
              <a:rPr lang="zh-CN" altLang="en-US" dirty="0"/>
              <a:t>所应该具有的四个特性：</a:t>
            </a:r>
            <a:endParaRPr lang="en-US" altLang="zh-CN" dirty="0"/>
          </a:p>
          <a:p>
            <a:r>
              <a:rPr lang="en-US" altLang="zh-CN" dirty="0"/>
              <a:t>	</a:t>
            </a:r>
            <a:r>
              <a:rPr lang="zh-CN" altLang="en-US" dirty="0"/>
              <a:t>原子性（</a:t>
            </a:r>
            <a:r>
              <a:rPr lang="en-US" dirty="0"/>
              <a:t>Atomicity）</a:t>
            </a:r>
          </a:p>
          <a:p>
            <a:r>
              <a:rPr lang="en-US" altLang="zh-CN" dirty="0"/>
              <a:t>	</a:t>
            </a:r>
            <a:r>
              <a:rPr lang="zh-CN" altLang="en-US" dirty="0"/>
              <a:t>一致性（</a:t>
            </a:r>
            <a:r>
              <a:rPr lang="en-US" dirty="0"/>
              <a:t>Consistency）</a:t>
            </a:r>
          </a:p>
          <a:p>
            <a:r>
              <a:rPr lang="en-US" altLang="zh-CN" dirty="0"/>
              <a:t>	</a:t>
            </a:r>
            <a:r>
              <a:rPr lang="zh-CN" altLang="en-US" dirty="0"/>
              <a:t>隔离性（</a:t>
            </a:r>
            <a:r>
              <a:rPr lang="en-US" dirty="0"/>
              <a:t>Isolation）</a:t>
            </a:r>
          </a:p>
          <a:p>
            <a:r>
              <a:rPr lang="en-US" altLang="zh-CN" dirty="0"/>
              <a:t>	</a:t>
            </a:r>
            <a:r>
              <a:rPr lang="zh-CN" altLang="en-US" dirty="0"/>
              <a:t>持久性（</a:t>
            </a:r>
            <a:r>
              <a:rPr lang="en-US" dirty="0"/>
              <a:t>Durability）</a:t>
            </a:r>
          </a:p>
          <a:p>
            <a:r>
              <a:rPr lang="zh-CN" altLang="en-US" dirty="0"/>
              <a:t>这是可靠数据库所应具备的几个特性</a:t>
            </a:r>
            <a:r>
              <a:rPr lang="en-US" altLang="zh-CN" dirty="0"/>
              <a:t>.</a:t>
            </a:r>
            <a:endParaRPr lang="en-US" dirty="0"/>
          </a:p>
        </p:txBody>
      </p:sp>
      <p:sp>
        <p:nvSpPr>
          <p:cNvPr id="4" name="Slide Number Placeholder 3"/>
          <p:cNvSpPr>
            <a:spLocks noGrp="1"/>
          </p:cNvSpPr>
          <p:nvPr>
            <p:ph type="sldNum" sz="quarter" idx="10"/>
          </p:nvPr>
        </p:nvSpPr>
        <p:spPr/>
        <p:txBody>
          <a:bodyPr/>
          <a:lstStyle/>
          <a:p>
            <a:fld id="{98180D10-1DDA-8340-B773-465E2C36B731}" type="slidenum">
              <a:rPr lang="en-US" smtClean="0"/>
              <a:t>5</a:t>
            </a:fld>
            <a:endParaRPr lang="en-US"/>
          </a:p>
        </p:txBody>
      </p:sp>
    </p:spTree>
    <p:extLst>
      <p:ext uri="{BB962C8B-B14F-4D97-AF65-F5344CB8AC3E}">
        <p14:creationId xmlns:p14="http://schemas.microsoft.com/office/powerpoint/2010/main" val="140872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“Neo4j query engine processes millions of hops per second per processor core”</a:t>
            </a:r>
            <a:endParaRPr lang="en-US" dirty="0"/>
          </a:p>
        </p:txBody>
      </p:sp>
      <p:sp>
        <p:nvSpPr>
          <p:cNvPr id="4" name="Slide Number Placeholder 3"/>
          <p:cNvSpPr>
            <a:spLocks noGrp="1"/>
          </p:cNvSpPr>
          <p:nvPr>
            <p:ph type="sldNum" sz="quarter" idx="10"/>
          </p:nvPr>
        </p:nvSpPr>
        <p:spPr/>
        <p:txBody>
          <a:bodyPr/>
          <a:lstStyle/>
          <a:p>
            <a:fld id="{98180D10-1DDA-8340-B773-465E2C36B731}" type="slidenum">
              <a:rPr lang="en-US" smtClean="0"/>
              <a:t>16</a:t>
            </a:fld>
            <a:endParaRPr lang="en-US"/>
          </a:p>
        </p:txBody>
      </p:sp>
    </p:spTree>
    <p:extLst>
      <p:ext uri="{BB962C8B-B14F-4D97-AF65-F5344CB8AC3E}">
        <p14:creationId xmlns:p14="http://schemas.microsoft.com/office/powerpoint/2010/main" val="429467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1" name="Shape 2171"/>
          <p:cNvSpPr>
            <a:spLocks noGrp="1" noRot="1" noChangeAspect="1"/>
          </p:cNvSpPr>
          <p:nvPr>
            <p:ph type="sldImg"/>
          </p:nvPr>
        </p:nvSpPr>
        <p:spPr>
          <a:xfrm>
            <a:off x="2697163" y="509588"/>
            <a:ext cx="4533900" cy="2549525"/>
          </a:xfrm>
          <a:prstGeom prst="rect">
            <a:avLst/>
          </a:prstGeom>
        </p:spPr>
        <p:txBody>
          <a:bodyPr/>
          <a:lstStyle/>
          <a:p>
            <a:endParaRPr/>
          </a:p>
        </p:txBody>
      </p:sp>
      <p:sp>
        <p:nvSpPr>
          <p:cNvPr id="2172" name="Shape 2172"/>
          <p:cNvSpPr>
            <a:spLocks noGrp="1"/>
          </p:cNvSpPr>
          <p:nvPr>
            <p:ph type="body" sz="quarter" idx="1"/>
          </p:nvPr>
        </p:nvSpPr>
        <p:spPr>
          <a:prstGeom prst="rect">
            <a:avLst/>
          </a:prstGeom>
        </p:spPr>
        <p:txBody>
          <a:bodyPr/>
          <a:lstStyle/>
          <a:p>
            <a:r>
              <a:t>The important thing to remember is, the more you know about your consumer, the more relevant your recommendations will be, the better the chance is that you’ll actually be able to make a sale. And this is a numbers game – and once you start doing this on scale…</a:t>
            </a:r>
          </a:p>
        </p:txBody>
      </p:sp>
    </p:spTree>
    <p:extLst>
      <p:ext uri="{BB962C8B-B14F-4D97-AF65-F5344CB8AC3E}">
        <p14:creationId xmlns:p14="http://schemas.microsoft.com/office/powerpoint/2010/main" val="2563000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04D65-2F72-5A46-9C4F-2AE9523D1914}" type="slidenum">
              <a:rPr lang="en-US" smtClean="0"/>
              <a:t>35</a:t>
            </a:fld>
            <a:endParaRPr lang="en-US"/>
          </a:p>
        </p:txBody>
      </p:sp>
    </p:spTree>
    <p:extLst>
      <p:ext uri="{BB962C8B-B14F-4D97-AF65-F5344CB8AC3E}">
        <p14:creationId xmlns:p14="http://schemas.microsoft.com/office/powerpoint/2010/main" val="110113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04D65-2F72-5A46-9C4F-2AE9523D1914}" type="slidenum">
              <a:rPr lang="en-US" smtClean="0"/>
              <a:t>36</a:t>
            </a:fld>
            <a:endParaRPr lang="en-US"/>
          </a:p>
        </p:txBody>
      </p:sp>
    </p:spTree>
    <p:extLst>
      <p:ext uri="{BB962C8B-B14F-4D97-AF65-F5344CB8AC3E}">
        <p14:creationId xmlns:p14="http://schemas.microsoft.com/office/powerpoint/2010/main" val="168228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CREATE </a:t>
            </a:r>
          </a:p>
          <a:p>
            <a:r>
              <a:rPr lang="en-US" altLang="zh-CN" dirty="0"/>
              <a:t>(</a:t>
            </a:r>
            <a:r>
              <a:rPr lang="zh-CN" altLang="en-US" dirty="0"/>
              <a:t>陈冠希</a:t>
            </a:r>
            <a:r>
              <a:rPr lang="en-US" altLang="zh-CN" dirty="0"/>
              <a:t>:</a:t>
            </a:r>
            <a:r>
              <a:rPr lang="zh-CN" altLang="en-US" dirty="0"/>
              <a:t>明星 </a:t>
            </a:r>
            <a:r>
              <a:rPr lang="en-US" altLang="zh-CN" dirty="0"/>
              <a:t>{ name: "</a:t>
            </a:r>
            <a:r>
              <a:rPr lang="zh-CN" altLang="en-US" dirty="0"/>
              <a:t>陈冠希</a:t>
            </a:r>
            <a:r>
              <a:rPr lang="en-US" altLang="zh-CN" dirty="0"/>
              <a:t>"}),</a:t>
            </a:r>
          </a:p>
          <a:p>
            <a:r>
              <a:rPr lang="en-US" altLang="zh-CN" dirty="0"/>
              <a:t>(</a:t>
            </a:r>
            <a:r>
              <a:rPr lang="zh-CN" altLang="en-US" dirty="0"/>
              <a:t>王菲</a:t>
            </a:r>
            <a:r>
              <a:rPr lang="en-US" altLang="zh-CN" dirty="0"/>
              <a:t>:</a:t>
            </a:r>
            <a:r>
              <a:rPr lang="zh-CN" altLang="en-US" dirty="0"/>
              <a:t>明星   </a:t>
            </a:r>
            <a:r>
              <a:rPr lang="en-US" altLang="zh-CN" dirty="0"/>
              <a:t>{ name: "</a:t>
            </a:r>
            <a:r>
              <a:rPr lang="zh-CN" altLang="en-US" dirty="0"/>
              <a:t>王菲</a:t>
            </a:r>
            <a:r>
              <a:rPr lang="en-US" altLang="zh-CN" dirty="0"/>
              <a:t>"}),</a:t>
            </a:r>
          </a:p>
          <a:p>
            <a:r>
              <a:rPr lang="en-US" altLang="zh-CN" dirty="0"/>
              <a:t>(</a:t>
            </a:r>
            <a:r>
              <a:rPr lang="zh-CN" altLang="en-US" dirty="0"/>
              <a:t>李亚鹏</a:t>
            </a:r>
            <a:r>
              <a:rPr lang="en-US" altLang="zh-CN" dirty="0"/>
              <a:t>:</a:t>
            </a:r>
            <a:r>
              <a:rPr lang="zh-CN" altLang="en-US" dirty="0"/>
              <a:t>明星 </a:t>
            </a:r>
            <a:r>
              <a:rPr lang="en-US" altLang="zh-CN" dirty="0"/>
              <a:t>{ name: "</a:t>
            </a:r>
            <a:r>
              <a:rPr lang="zh-CN" altLang="en-US" dirty="0"/>
              <a:t>李亚鹏</a:t>
            </a:r>
            <a:r>
              <a:rPr lang="en-US" altLang="zh-CN" dirty="0"/>
              <a:t>"}),</a:t>
            </a:r>
          </a:p>
          <a:p>
            <a:r>
              <a:rPr lang="en-US" altLang="zh-CN" dirty="0"/>
              <a:t>(</a:t>
            </a:r>
            <a:r>
              <a:rPr lang="zh-CN" altLang="en-US" dirty="0"/>
              <a:t>瞿颖</a:t>
            </a:r>
            <a:r>
              <a:rPr lang="en-US" altLang="zh-CN" dirty="0"/>
              <a:t>:</a:t>
            </a:r>
            <a:r>
              <a:rPr lang="zh-CN" altLang="en-US" dirty="0"/>
              <a:t>明星   </a:t>
            </a:r>
            <a:r>
              <a:rPr lang="en-US" altLang="zh-CN" dirty="0"/>
              <a:t>{ name: "</a:t>
            </a:r>
            <a:r>
              <a:rPr lang="zh-CN" altLang="en-US" dirty="0"/>
              <a:t>瞿颖</a:t>
            </a:r>
            <a:r>
              <a:rPr lang="en-US" altLang="zh-CN" dirty="0"/>
              <a:t>"}),</a:t>
            </a:r>
          </a:p>
          <a:p>
            <a:r>
              <a:rPr lang="en-US" altLang="zh-CN" dirty="0"/>
              <a:t>(</a:t>
            </a:r>
            <a:r>
              <a:rPr lang="zh-CN" altLang="en-US" dirty="0"/>
              <a:t>张柏芝</a:t>
            </a:r>
            <a:r>
              <a:rPr lang="en-US" altLang="zh-CN" dirty="0"/>
              <a:t>:</a:t>
            </a:r>
            <a:r>
              <a:rPr lang="zh-CN" altLang="en-US" dirty="0"/>
              <a:t>明星 </a:t>
            </a:r>
            <a:r>
              <a:rPr lang="en-US" altLang="zh-CN" dirty="0"/>
              <a:t>{ name: "</a:t>
            </a:r>
            <a:r>
              <a:rPr lang="zh-CN" altLang="en-US" dirty="0"/>
              <a:t>张柏芝</a:t>
            </a:r>
            <a:r>
              <a:rPr lang="en-US" altLang="zh-CN" dirty="0"/>
              <a:t>"}),</a:t>
            </a:r>
          </a:p>
          <a:p>
            <a:r>
              <a:rPr lang="en-US" altLang="zh-CN" dirty="0"/>
              <a:t>(</a:t>
            </a:r>
            <a:r>
              <a:rPr lang="zh-CN" altLang="en-US" dirty="0"/>
              <a:t>谢霆锋</a:t>
            </a:r>
            <a:r>
              <a:rPr lang="en-US" altLang="zh-CN" dirty="0"/>
              <a:t>:</a:t>
            </a:r>
            <a:r>
              <a:rPr lang="zh-CN" altLang="en-US" dirty="0"/>
              <a:t>明星 </a:t>
            </a:r>
            <a:r>
              <a:rPr lang="en-US" altLang="zh-CN" dirty="0"/>
              <a:t>{ name: "</a:t>
            </a:r>
            <a:r>
              <a:rPr lang="zh-CN" altLang="en-US" dirty="0"/>
              <a:t>谢霆锋</a:t>
            </a:r>
            <a:r>
              <a:rPr lang="en-US" altLang="zh-CN" dirty="0"/>
              <a:t>"}),</a:t>
            </a:r>
          </a:p>
          <a:p>
            <a:r>
              <a:rPr lang="en-US" altLang="zh-CN" dirty="0"/>
              <a:t>(</a:t>
            </a:r>
            <a:r>
              <a:rPr lang="zh-CN" altLang="en-US" dirty="0"/>
              <a:t>周迅</a:t>
            </a:r>
            <a:r>
              <a:rPr lang="en-US" altLang="zh-CN" dirty="0"/>
              <a:t>:</a:t>
            </a:r>
            <a:r>
              <a:rPr lang="zh-CN" altLang="en-US" dirty="0"/>
              <a:t>明星   </a:t>
            </a:r>
            <a:r>
              <a:rPr lang="en-US" altLang="zh-CN" dirty="0"/>
              <a:t>{ name: "</a:t>
            </a:r>
            <a:r>
              <a:rPr lang="zh-CN" altLang="en-US" dirty="0"/>
              <a:t>周迅</a:t>
            </a:r>
            <a:r>
              <a:rPr lang="en-US" altLang="zh-CN" dirty="0"/>
              <a:t>"}),</a:t>
            </a:r>
          </a:p>
          <a:p>
            <a:r>
              <a:rPr lang="en-US" altLang="zh-CN" dirty="0"/>
              <a:t>(</a:t>
            </a:r>
            <a:r>
              <a:rPr lang="zh-CN" altLang="en-US" dirty="0"/>
              <a:t>张亚东</a:t>
            </a:r>
            <a:r>
              <a:rPr lang="en-US" altLang="zh-CN" dirty="0"/>
              <a:t>:</a:t>
            </a:r>
            <a:r>
              <a:rPr lang="zh-CN" altLang="en-US" dirty="0"/>
              <a:t>明星 </a:t>
            </a:r>
            <a:r>
              <a:rPr lang="en-US" altLang="zh-CN" dirty="0"/>
              <a:t>{ name: "</a:t>
            </a:r>
            <a:r>
              <a:rPr lang="zh-CN" altLang="en-US" dirty="0"/>
              <a:t>张亚东</a:t>
            </a:r>
            <a:r>
              <a:rPr lang="en-US" altLang="zh-CN" dirty="0"/>
              <a:t>"}),</a:t>
            </a:r>
          </a:p>
          <a:p>
            <a:r>
              <a:rPr lang="en-US" altLang="zh-CN" dirty="0"/>
              <a:t>(</a:t>
            </a:r>
            <a:r>
              <a:rPr lang="zh-CN" altLang="en-US" dirty="0"/>
              <a:t>窦唯</a:t>
            </a:r>
            <a:r>
              <a:rPr lang="en-US" altLang="zh-CN" dirty="0"/>
              <a:t>:</a:t>
            </a:r>
            <a:r>
              <a:rPr lang="zh-CN" altLang="en-US" dirty="0"/>
              <a:t>明星   </a:t>
            </a:r>
            <a:r>
              <a:rPr lang="en-US" altLang="zh-CN" dirty="0"/>
              <a:t>{ name: "</a:t>
            </a:r>
            <a:r>
              <a:rPr lang="zh-CN" altLang="en-US" dirty="0"/>
              <a:t>窦唯</a:t>
            </a:r>
            <a:r>
              <a:rPr lang="en-US" altLang="zh-CN" dirty="0"/>
              <a:t>"}),</a:t>
            </a:r>
          </a:p>
          <a:p>
            <a:r>
              <a:rPr lang="en-US" altLang="zh-CN" dirty="0"/>
              <a:t>(</a:t>
            </a:r>
            <a:r>
              <a:rPr lang="zh-CN" altLang="en-US" dirty="0"/>
              <a:t>窦鹏</a:t>
            </a:r>
            <a:r>
              <a:rPr lang="en-US" altLang="zh-CN" dirty="0"/>
              <a:t>:</a:t>
            </a:r>
            <a:r>
              <a:rPr lang="zh-CN" altLang="en-US" dirty="0"/>
              <a:t>明星   </a:t>
            </a:r>
            <a:r>
              <a:rPr lang="en-US" altLang="zh-CN" dirty="0"/>
              <a:t>{ name: "</a:t>
            </a:r>
            <a:r>
              <a:rPr lang="zh-CN" altLang="en-US" dirty="0"/>
              <a:t>窦鹏</a:t>
            </a:r>
            <a:r>
              <a:rPr lang="en-US" altLang="zh-CN" dirty="0"/>
              <a:t>"}),</a:t>
            </a:r>
          </a:p>
          <a:p>
            <a:r>
              <a:rPr lang="en-US" altLang="zh-CN" dirty="0"/>
              <a:t>(</a:t>
            </a:r>
            <a:r>
              <a:rPr lang="zh-CN" altLang="en-US" dirty="0"/>
              <a:t>李大齐</a:t>
            </a:r>
            <a:r>
              <a:rPr lang="en-US" altLang="zh-CN" dirty="0"/>
              <a:t>:</a:t>
            </a:r>
            <a:r>
              <a:rPr lang="zh-CN" altLang="en-US" dirty="0"/>
              <a:t>明星 </a:t>
            </a:r>
            <a:r>
              <a:rPr lang="en-US" altLang="zh-CN" dirty="0"/>
              <a:t>{ name: "</a:t>
            </a:r>
            <a:r>
              <a:rPr lang="zh-CN" altLang="en-US" dirty="0"/>
              <a:t>李大齐</a:t>
            </a:r>
            <a:r>
              <a:rPr lang="en-US" altLang="zh-CN" dirty="0"/>
              <a:t>"}),</a:t>
            </a:r>
          </a:p>
          <a:p>
            <a:r>
              <a:rPr lang="en-US" altLang="zh-CN" dirty="0"/>
              <a:t>(</a:t>
            </a:r>
            <a:r>
              <a:rPr lang="zh-CN" altLang="en-US" dirty="0"/>
              <a:t>朴树</a:t>
            </a:r>
            <a:r>
              <a:rPr lang="en-US" altLang="zh-CN" dirty="0"/>
              <a:t>:</a:t>
            </a:r>
            <a:r>
              <a:rPr lang="zh-CN" altLang="en-US" dirty="0"/>
              <a:t>明星   </a:t>
            </a:r>
            <a:r>
              <a:rPr lang="en-US" altLang="zh-CN" dirty="0"/>
              <a:t>{ name: "</a:t>
            </a:r>
            <a:r>
              <a:rPr lang="zh-CN" altLang="en-US" dirty="0"/>
              <a:t>朴树</a:t>
            </a:r>
            <a:r>
              <a:rPr lang="en-US" altLang="zh-CN" dirty="0"/>
              <a:t>"}),</a:t>
            </a:r>
          </a:p>
          <a:p>
            <a:r>
              <a:rPr lang="en-US" altLang="zh-CN" dirty="0"/>
              <a:t>(</a:t>
            </a:r>
            <a:r>
              <a:rPr lang="zh-CN" altLang="en-US" dirty="0"/>
              <a:t>窦颖</a:t>
            </a:r>
            <a:r>
              <a:rPr lang="en-US" altLang="zh-CN" dirty="0"/>
              <a:t>:</a:t>
            </a:r>
            <a:r>
              <a:rPr lang="zh-CN" altLang="en-US" dirty="0"/>
              <a:t>明星   </a:t>
            </a:r>
            <a:r>
              <a:rPr lang="en-US" altLang="zh-CN" dirty="0"/>
              <a:t>{ name: "</a:t>
            </a:r>
            <a:r>
              <a:rPr lang="zh-CN" altLang="en-US" dirty="0"/>
              <a:t>窦颖</a:t>
            </a:r>
            <a:r>
              <a:rPr lang="en-US" altLang="zh-CN" dirty="0"/>
              <a:t>"}),</a:t>
            </a:r>
          </a:p>
          <a:p>
            <a:r>
              <a:rPr lang="en-US" altLang="zh-CN" dirty="0"/>
              <a:t>(</a:t>
            </a:r>
            <a:r>
              <a:rPr lang="zh-CN" altLang="en-US" dirty="0"/>
              <a:t>梁朝伟</a:t>
            </a:r>
            <a:r>
              <a:rPr lang="en-US" altLang="zh-CN" dirty="0"/>
              <a:t>:</a:t>
            </a:r>
            <a:r>
              <a:rPr lang="zh-CN" altLang="en-US" dirty="0"/>
              <a:t>明星 </a:t>
            </a:r>
            <a:r>
              <a:rPr lang="en-US" altLang="zh-CN" dirty="0"/>
              <a:t>{ name: "</a:t>
            </a:r>
            <a:r>
              <a:rPr lang="zh-CN" altLang="en-US" dirty="0"/>
              <a:t>梁朝伟</a:t>
            </a:r>
            <a:r>
              <a:rPr lang="en-US" altLang="zh-CN" dirty="0"/>
              <a:t>"}),</a:t>
            </a:r>
          </a:p>
          <a:p>
            <a:r>
              <a:rPr lang="en-US" altLang="zh-CN" dirty="0"/>
              <a:t>(</a:t>
            </a:r>
            <a:r>
              <a:rPr lang="zh-CN" altLang="en-US" dirty="0"/>
              <a:t>刘嘉玲</a:t>
            </a:r>
            <a:r>
              <a:rPr lang="en-US" altLang="zh-CN" dirty="0"/>
              <a:t>:</a:t>
            </a:r>
            <a:r>
              <a:rPr lang="zh-CN" altLang="en-US" dirty="0"/>
              <a:t>明星 </a:t>
            </a:r>
            <a:r>
              <a:rPr lang="en-US" altLang="zh-CN" dirty="0"/>
              <a:t>{ name: "</a:t>
            </a:r>
            <a:r>
              <a:rPr lang="zh-CN" altLang="en-US" dirty="0"/>
              <a:t>刘嘉玲</a:t>
            </a:r>
            <a:r>
              <a:rPr lang="en-US" altLang="zh-CN" dirty="0"/>
              <a:t>"}),</a:t>
            </a:r>
          </a:p>
          <a:p>
            <a:r>
              <a:rPr lang="en-US" altLang="zh-CN" dirty="0"/>
              <a:t>(</a:t>
            </a:r>
            <a:r>
              <a:rPr lang="zh-CN" altLang="en-US" dirty="0"/>
              <a:t>周迅</a:t>
            </a:r>
            <a:r>
              <a:rPr lang="en-US" altLang="zh-CN" dirty="0"/>
              <a:t>)-[:</a:t>
            </a:r>
            <a:r>
              <a:rPr lang="zh-CN" altLang="en-US" dirty="0"/>
              <a:t>旧爱</a:t>
            </a:r>
            <a:r>
              <a:rPr lang="en-US" altLang="zh-CN" dirty="0"/>
              <a:t>]-&gt;(</a:t>
            </a:r>
            <a:r>
              <a:rPr lang="zh-CN" altLang="en-US" dirty="0"/>
              <a:t>窦鹏</a:t>
            </a:r>
            <a:r>
              <a:rPr lang="en-US" altLang="zh-CN" dirty="0"/>
              <a:t>),</a:t>
            </a:r>
          </a:p>
          <a:p>
            <a:r>
              <a:rPr lang="en-US" altLang="zh-CN" dirty="0"/>
              <a:t>(</a:t>
            </a:r>
            <a:r>
              <a:rPr lang="zh-CN" altLang="en-US" dirty="0"/>
              <a:t>周迅</a:t>
            </a:r>
            <a:r>
              <a:rPr lang="en-US" altLang="zh-CN" dirty="0"/>
              <a:t>)-[:</a:t>
            </a:r>
            <a:r>
              <a:rPr lang="zh-CN" altLang="en-US" dirty="0"/>
              <a:t>旧爱</a:t>
            </a:r>
            <a:r>
              <a:rPr lang="en-US" altLang="zh-CN" dirty="0"/>
              <a:t>]-&gt;(</a:t>
            </a:r>
            <a:r>
              <a:rPr lang="zh-CN" altLang="en-US" dirty="0"/>
              <a:t>李大齐</a:t>
            </a:r>
            <a:r>
              <a:rPr lang="en-US" altLang="zh-CN" dirty="0"/>
              <a:t>),</a:t>
            </a:r>
          </a:p>
          <a:p>
            <a:r>
              <a:rPr lang="en-US" altLang="zh-CN" dirty="0"/>
              <a:t>(</a:t>
            </a:r>
            <a:r>
              <a:rPr lang="zh-CN" altLang="en-US" dirty="0"/>
              <a:t>周迅</a:t>
            </a:r>
            <a:r>
              <a:rPr lang="en-US" altLang="zh-CN" dirty="0"/>
              <a:t>)-[:</a:t>
            </a:r>
            <a:r>
              <a:rPr lang="zh-CN" altLang="en-US" dirty="0"/>
              <a:t>旧爱</a:t>
            </a:r>
            <a:r>
              <a:rPr lang="en-US" altLang="zh-CN" dirty="0"/>
              <a:t>]-&gt;(</a:t>
            </a:r>
            <a:r>
              <a:rPr lang="zh-CN" altLang="en-US" dirty="0"/>
              <a:t>朴树</a:t>
            </a:r>
            <a:r>
              <a:rPr lang="en-US" altLang="zh-CN" dirty="0"/>
              <a:t>),</a:t>
            </a:r>
          </a:p>
          <a:p>
            <a:r>
              <a:rPr lang="en-US" altLang="zh-CN" dirty="0"/>
              <a:t>(</a:t>
            </a:r>
            <a:r>
              <a:rPr lang="zh-CN" altLang="en-US" dirty="0"/>
              <a:t>周迅</a:t>
            </a:r>
            <a:r>
              <a:rPr lang="en-US" altLang="zh-CN" dirty="0"/>
              <a:t>)-[:</a:t>
            </a:r>
            <a:r>
              <a:rPr lang="zh-CN" altLang="en-US" dirty="0"/>
              <a:t>旧爱</a:t>
            </a:r>
            <a:r>
              <a:rPr lang="en-US" altLang="zh-CN" dirty="0"/>
              <a:t>]-&gt;(</a:t>
            </a:r>
            <a:r>
              <a:rPr lang="zh-CN" altLang="en-US" dirty="0"/>
              <a:t>李亚鹏</a:t>
            </a:r>
            <a:r>
              <a:rPr lang="en-US" altLang="zh-CN" dirty="0"/>
              <a:t>),</a:t>
            </a:r>
          </a:p>
          <a:p>
            <a:r>
              <a:rPr lang="en-US" altLang="zh-CN" dirty="0"/>
              <a:t>(</a:t>
            </a:r>
            <a:r>
              <a:rPr lang="zh-CN" altLang="en-US" dirty="0"/>
              <a:t>周迅</a:t>
            </a:r>
            <a:r>
              <a:rPr lang="en-US" altLang="zh-CN" dirty="0"/>
              <a:t>)-[:</a:t>
            </a:r>
            <a:r>
              <a:rPr lang="zh-CN" altLang="en-US" dirty="0"/>
              <a:t>绯闻</a:t>
            </a:r>
            <a:r>
              <a:rPr lang="en-US" altLang="zh-CN" dirty="0"/>
              <a:t>]-&gt;(</a:t>
            </a:r>
            <a:r>
              <a:rPr lang="zh-CN" altLang="en-US" dirty="0"/>
              <a:t>梁朝伟</a:t>
            </a:r>
            <a:r>
              <a:rPr lang="en-US" altLang="zh-CN" dirty="0"/>
              <a:t>),</a:t>
            </a:r>
          </a:p>
          <a:p>
            <a:r>
              <a:rPr lang="en-US" altLang="zh-CN" dirty="0"/>
              <a:t>(</a:t>
            </a:r>
            <a:r>
              <a:rPr lang="zh-CN" altLang="en-US" dirty="0"/>
              <a:t>周迅</a:t>
            </a:r>
            <a:r>
              <a:rPr lang="en-US" altLang="zh-CN" dirty="0"/>
              <a:t>)-[:</a:t>
            </a:r>
            <a:r>
              <a:rPr lang="zh-CN" altLang="en-US" dirty="0"/>
              <a:t>绯闻</a:t>
            </a:r>
            <a:r>
              <a:rPr lang="en-US" altLang="zh-CN" dirty="0"/>
              <a:t>]-&gt;(</a:t>
            </a:r>
            <a:r>
              <a:rPr lang="zh-CN" altLang="en-US" dirty="0"/>
              <a:t>谢霆锋</a:t>
            </a:r>
            <a:r>
              <a:rPr lang="en-US" altLang="zh-CN" dirty="0"/>
              <a:t>),</a:t>
            </a:r>
          </a:p>
          <a:p>
            <a:r>
              <a:rPr lang="en-US" altLang="zh-CN" dirty="0"/>
              <a:t>(</a:t>
            </a:r>
            <a:r>
              <a:rPr lang="zh-CN" altLang="en-US" dirty="0"/>
              <a:t>王菲</a:t>
            </a:r>
            <a:r>
              <a:rPr lang="en-US" altLang="zh-CN" dirty="0"/>
              <a:t>)-[:</a:t>
            </a:r>
            <a:r>
              <a:rPr lang="zh-CN" altLang="en-US" dirty="0"/>
              <a:t>离异</a:t>
            </a:r>
            <a:r>
              <a:rPr lang="en-US" altLang="zh-CN" dirty="0"/>
              <a:t>]-&gt;(</a:t>
            </a:r>
            <a:r>
              <a:rPr lang="zh-CN" altLang="en-US" dirty="0"/>
              <a:t>李亚鹏</a:t>
            </a:r>
            <a:r>
              <a:rPr lang="en-US" altLang="zh-CN" dirty="0"/>
              <a:t>),</a:t>
            </a:r>
          </a:p>
          <a:p>
            <a:r>
              <a:rPr lang="en-US" altLang="zh-CN" dirty="0"/>
              <a:t>(</a:t>
            </a:r>
            <a:r>
              <a:rPr lang="zh-CN" altLang="en-US" dirty="0"/>
              <a:t>王菲</a:t>
            </a:r>
            <a:r>
              <a:rPr lang="en-US" altLang="zh-CN" dirty="0"/>
              <a:t>)-[:</a:t>
            </a:r>
            <a:r>
              <a:rPr lang="zh-CN" altLang="en-US" dirty="0"/>
              <a:t>旧爱</a:t>
            </a:r>
            <a:r>
              <a:rPr lang="en-US" altLang="zh-CN" dirty="0"/>
              <a:t>]-&gt;(</a:t>
            </a:r>
            <a:r>
              <a:rPr lang="zh-CN" altLang="en-US" dirty="0"/>
              <a:t>谢霆锋</a:t>
            </a:r>
            <a:r>
              <a:rPr lang="en-US" altLang="zh-CN" dirty="0"/>
              <a:t>),</a:t>
            </a:r>
          </a:p>
          <a:p>
            <a:r>
              <a:rPr lang="en-US" altLang="zh-CN" dirty="0"/>
              <a:t>(</a:t>
            </a:r>
            <a:r>
              <a:rPr lang="zh-CN" altLang="en-US" dirty="0"/>
              <a:t>王菲</a:t>
            </a:r>
            <a:r>
              <a:rPr lang="en-US" altLang="zh-CN" dirty="0"/>
              <a:t>)-[:</a:t>
            </a:r>
            <a:r>
              <a:rPr lang="zh-CN" altLang="en-US" dirty="0"/>
              <a:t>离异</a:t>
            </a:r>
            <a:r>
              <a:rPr lang="en-US" altLang="zh-CN" dirty="0"/>
              <a:t>]-&gt;(</a:t>
            </a:r>
            <a:r>
              <a:rPr lang="zh-CN" altLang="en-US" dirty="0"/>
              <a:t>窦唯</a:t>
            </a:r>
            <a:r>
              <a:rPr lang="en-US" altLang="zh-CN" dirty="0"/>
              <a:t>),</a:t>
            </a:r>
          </a:p>
          <a:p>
            <a:r>
              <a:rPr lang="en-US" altLang="zh-CN" dirty="0"/>
              <a:t>(</a:t>
            </a:r>
            <a:r>
              <a:rPr lang="zh-CN" altLang="en-US" dirty="0"/>
              <a:t>谢霆锋</a:t>
            </a:r>
            <a:r>
              <a:rPr lang="en-US" altLang="zh-CN" dirty="0"/>
              <a:t>)-[:</a:t>
            </a:r>
            <a:r>
              <a:rPr lang="zh-CN" altLang="en-US" dirty="0"/>
              <a:t>旧友</a:t>
            </a:r>
            <a:r>
              <a:rPr lang="en-US" altLang="zh-CN" dirty="0"/>
              <a:t>]-&gt;(</a:t>
            </a:r>
            <a:r>
              <a:rPr lang="zh-CN" altLang="en-US" dirty="0"/>
              <a:t>陈冠希</a:t>
            </a:r>
            <a:r>
              <a:rPr lang="en-US" altLang="zh-CN" dirty="0"/>
              <a:t>),</a:t>
            </a:r>
          </a:p>
          <a:p>
            <a:r>
              <a:rPr lang="en-US" altLang="zh-CN" dirty="0"/>
              <a:t>(</a:t>
            </a:r>
            <a:r>
              <a:rPr lang="zh-CN" altLang="en-US" dirty="0"/>
              <a:t>谢霆锋</a:t>
            </a:r>
            <a:r>
              <a:rPr lang="en-US" altLang="zh-CN" dirty="0"/>
              <a:t>)-[:</a:t>
            </a:r>
            <a:r>
              <a:rPr lang="zh-CN" altLang="en-US" dirty="0"/>
              <a:t>离异</a:t>
            </a:r>
            <a:r>
              <a:rPr lang="en-US" altLang="zh-CN" dirty="0"/>
              <a:t>]-&gt;(</a:t>
            </a:r>
            <a:r>
              <a:rPr lang="zh-CN" altLang="en-US" dirty="0"/>
              <a:t>张柏芝</a:t>
            </a:r>
            <a:r>
              <a:rPr lang="en-US" altLang="zh-CN" dirty="0"/>
              <a:t>),</a:t>
            </a:r>
          </a:p>
          <a:p>
            <a:r>
              <a:rPr lang="en-US" altLang="zh-CN" dirty="0"/>
              <a:t>(</a:t>
            </a:r>
            <a:r>
              <a:rPr lang="zh-CN" altLang="en-US" dirty="0"/>
              <a:t>张亚东</a:t>
            </a:r>
            <a:r>
              <a:rPr lang="en-US" altLang="zh-CN" dirty="0"/>
              <a:t>)-[:</a:t>
            </a:r>
            <a:r>
              <a:rPr lang="zh-CN" altLang="en-US" dirty="0"/>
              <a:t>制作人</a:t>
            </a:r>
            <a:r>
              <a:rPr lang="en-US" altLang="zh-CN" dirty="0"/>
              <a:t>]-&gt;(</a:t>
            </a:r>
            <a:r>
              <a:rPr lang="zh-CN" altLang="en-US" dirty="0"/>
              <a:t>朴树</a:t>
            </a:r>
            <a:r>
              <a:rPr lang="en-US" altLang="zh-CN" dirty="0"/>
              <a:t>),</a:t>
            </a:r>
          </a:p>
          <a:p>
            <a:r>
              <a:rPr lang="en-US" altLang="zh-CN" dirty="0"/>
              <a:t>(</a:t>
            </a:r>
            <a:r>
              <a:rPr lang="zh-CN" altLang="en-US" dirty="0"/>
              <a:t>张亚东</a:t>
            </a:r>
            <a:r>
              <a:rPr lang="en-US" altLang="zh-CN" dirty="0"/>
              <a:t>)-[:</a:t>
            </a:r>
            <a:r>
              <a:rPr lang="zh-CN" altLang="en-US" dirty="0"/>
              <a:t>离异</a:t>
            </a:r>
            <a:r>
              <a:rPr lang="en-US" altLang="zh-CN" dirty="0"/>
              <a:t>]-&gt;(</a:t>
            </a:r>
            <a:r>
              <a:rPr lang="zh-CN" altLang="en-US" dirty="0"/>
              <a:t>窦颖</a:t>
            </a:r>
            <a:r>
              <a:rPr lang="en-US" altLang="zh-CN" dirty="0"/>
              <a:t>),</a:t>
            </a:r>
          </a:p>
          <a:p>
            <a:r>
              <a:rPr lang="en-US" altLang="zh-CN" dirty="0"/>
              <a:t>(</a:t>
            </a:r>
            <a:r>
              <a:rPr lang="zh-CN" altLang="en-US" dirty="0"/>
              <a:t>张亚东</a:t>
            </a:r>
            <a:r>
              <a:rPr lang="en-US" altLang="zh-CN" dirty="0"/>
              <a:t>)-[:</a:t>
            </a:r>
            <a:r>
              <a:rPr lang="zh-CN" altLang="en-US" dirty="0"/>
              <a:t>制作人</a:t>
            </a:r>
            <a:r>
              <a:rPr lang="en-US" altLang="zh-CN" dirty="0"/>
              <a:t>]-&gt;(</a:t>
            </a:r>
            <a:r>
              <a:rPr lang="zh-CN" altLang="en-US" dirty="0"/>
              <a:t>王菲</a:t>
            </a:r>
            <a:r>
              <a:rPr lang="en-US" altLang="zh-CN" dirty="0"/>
              <a:t>),</a:t>
            </a:r>
          </a:p>
          <a:p>
            <a:r>
              <a:rPr lang="en-US" altLang="zh-CN" dirty="0"/>
              <a:t>(</a:t>
            </a:r>
            <a:r>
              <a:rPr lang="zh-CN" altLang="en-US" dirty="0"/>
              <a:t>李亚鹏</a:t>
            </a:r>
            <a:r>
              <a:rPr lang="en-US" altLang="zh-CN" dirty="0"/>
              <a:t>)-[:</a:t>
            </a:r>
            <a:r>
              <a:rPr lang="zh-CN" altLang="en-US" dirty="0"/>
              <a:t>旧爱</a:t>
            </a:r>
            <a:r>
              <a:rPr lang="en-US" altLang="zh-CN" dirty="0"/>
              <a:t>]-&gt;(</a:t>
            </a:r>
            <a:r>
              <a:rPr lang="zh-CN" altLang="en-US" dirty="0"/>
              <a:t>瞿颖</a:t>
            </a:r>
            <a:r>
              <a:rPr lang="en-US" altLang="zh-CN" dirty="0"/>
              <a:t>),</a:t>
            </a:r>
          </a:p>
          <a:p>
            <a:r>
              <a:rPr lang="en-US" altLang="zh-CN" dirty="0"/>
              <a:t>(</a:t>
            </a:r>
            <a:r>
              <a:rPr lang="zh-CN" altLang="en-US" dirty="0"/>
              <a:t>陈冠希</a:t>
            </a:r>
            <a:r>
              <a:rPr lang="en-US" altLang="zh-CN" dirty="0"/>
              <a:t>)-[:</a:t>
            </a:r>
            <a:r>
              <a:rPr lang="zh-CN" altLang="en-US" dirty="0"/>
              <a:t>旧爱</a:t>
            </a:r>
            <a:r>
              <a:rPr lang="en-US" altLang="zh-CN" dirty="0"/>
              <a:t>]-&gt;(</a:t>
            </a:r>
            <a:r>
              <a:rPr lang="zh-CN" altLang="en-US" dirty="0"/>
              <a:t>张柏芝</a:t>
            </a:r>
            <a:r>
              <a:rPr lang="en-US" altLang="zh-CN" dirty="0"/>
              <a:t>),</a:t>
            </a:r>
          </a:p>
          <a:p>
            <a:r>
              <a:rPr lang="en-US" altLang="zh-CN" dirty="0"/>
              <a:t>(</a:t>
            </a:r>
            <a:r>
              <a:rPr lang="zh-CN" altLang="en-US" dirty="0"/>
              <a:t>瞿颖</a:t>
            </a:r>
            <a:r>
              <a:rPr lang="en-US" altLang="zh-CN" dirty="0"/>
              <a:t>)-[:</a:t>
            </a:r>
            <a:r>
              <a:rPr lang="zh-CN" altLang="en-US" dirty="0"/>
              <a:t>旧爱</a:t>
            </a:r>
            <a:r>
              <a:rPr lang="en-US" altLang="zh-CN" dirty="0"/>
              <a:t>]-&gt;(</a:t>
            </a:r>
            <a:r>
              <a:rPr lang="zh-CN" altLang="en-US" dirty="0"/>
              <a:t>张亚东</a:t>
            </a:r>
            <a:r>
              <a:rPr lang="en-US" altLang="zh-CN" dirty="0"/>
              <a:t>),</a:t>
            </a:r>
          </a:p>
          <a:p>
            <a:r>
              <a:rPr lang="en-US" altLang="zh-CN" dirty="0"/>
              <a:t>(</a:t>
            </a:r>
            <a:r>
              <a:rPr lang="zh-CN" altLang="en-US" dirty="0"/>
              <a:t>窦唯</a:t>
            </a:r>
            <a:r>
              <a:rPr lang="en-US" altLang="zh-CN" dirty="0"/>
              <a:t>)-[:</a:t>
            </a:r>
            <a:r>
              <a:rPr lang="zh-CN" altLang="en-US" dirty="0"/>
              <a:t>堂兄弟</a:t>
            </a:r>
            <a:r>
              <a:rPr lang="en-US" altLang="zh-CN" dirty="0"/>
              <a:t>]-&gt;(</a:t>
            </a:r>
            <a:r>
              <a:rPr lang="zh-CN" altLang="en-US" dirty="0"/>
              <a:t>窦鹏</a:t>
            </a:r>
            <a:r>
              <a:rPr lang="en-US" altLang="zh-CN" dirty="0"/>
              <a:t>),</a:t>
            </a:r>
          </a:p>
          <a:p>
            <a:r>
              <a:rPr lang="en-US" altLang="zh-CN" dirty="0"/>
              <a:t>(</a:t>
            </a:r>
            <a:r>
              <a:rPr lang="zh-CN" altLang="en-US" dirty="0"/>
              <a:t>窦唯</a:t>
            </a:r>
            <a:r>
              <a:rPr lang="en-US" altLang="zh-CN" dirty="0"/>
              <a:t>)-[:</a:t>
            </a:r>
            <a:r>
              <a:rPr lang="zh-CN" altLang="en-US" dirty="0"/>
              <a:t>兄妹</a:t>
            </a:r>
            <a:r>
              <a:rPr lang="en-US" altLang="zh-CN" dirty="0"/>
              <a:t>]-&gt;(</a:t>
            </a:r>
            <a:r>
              <a:rPr lang="zh-CN" altLang="en-US" dirty="0"/>
              <a:t>窦颖</a:t>
            </a:r>
            <a:r>
              <a:rPr lang="en-US" altLang="zh-CN" dirty="0"/>
              <a:t>),</a:t>
            </a:r>
          </a:p>
          <a:p>
            <a:r>
              <a:rPr lang="en-US" altLang="zh-CN" dirty="0"/>
              <a:t>(</a:t>
            </a:r>
            <a:r>
              <a:rPr lang="zh-CN" altLang="en-US" dirty="0"/>
              <a:t>梁朝伟</a:t>
            </a:r>
            <a:r>
              <a:rPr lang="en-US" altLang="zh-CN" dirty="0"/>
              <a:t>)-[:</a:t>
            </a:r>
            <a:r>
              <a:rPr lang="zh-CN" altLang="en-US" dirty="0"/>
              <a:t>夫妻</a:t>
            </a:r>
            <a:r>
              <a:rPr lang="en-US" altLang="zh-CN" dirty="0"/>
              <a:t>]-&gt;(</a:t>
            </a:r>
            <a:r>
              <a:rPr lang="zh-CN" altLang="en-US" dirty="0"/>
              <a:t>刘嘉玲</a:t>
            </a:r>
            <a:r>
              <a:rPr lang="en-US" altLang="zh-CN" dirty="0"/>
              <a:t>),</a:t>
            </a:r>
          </a:p>
          <a:p>
            <a:r>
              <a:rPr lang="en-US" altLang="zh-CN" dirty="0"/>
              <a:t>(</a:t>
            </a:r>
            <a:r>
              <a:rPr lang="zh-CN" altLang="en-US" dirty="0"/>
              <a:t>王菲</a:t>
            </a:r>
            <a:r>
              <a:rPr lang="en-US" altLang="zh-CN" dirty="0"/>
              <a:t>)-[:</a:t>
            </a:r>
            <a:r>
              <a:rPr lang="zh-CN" altLang="en-US" dirty="0"/>
              <a:t>好友</a:t>
            </a:r>
            <a:r>
              <a:rPr lang="en-US" altLang="zh-CN" dirty="0"/>
              <a:t>]-&gt;(</a:t>
            </a:r>
            <a:r>
              <a:rPr lang="zh-CN" altLang="en-US" dirty="0"/>
              <a:t>刘嘉玲</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22BF13D9-F1E9-49F6-9107-75CC0EE4705E}" type="slidenum">
              <a:rPr lang="zh-CN" altLang="en-US" smtClean="0"/>
              <a:t>43</a:t>
            </a:fld>
            <a:endParaRPr lang="zh-CN" altLang="en-US"/>
          </a:p>
        </p:txBody>
      </p:sp>
    </p:spTree>
    <p:extLst>
      <p:ext uri="{BB962C8B-B14F-4D97-AF65-F5344CB8AC3E}">
        <p14:creationId xmlns:p14="http://schemas.microsoft.com/office/powerpoint/2010/main" val="237730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565B9A5-FF43-42EA-BAD1-DD91F61728EA}" type="datetimeFigureOut">
              <a:rPr lang="zh-CN" altLang="en-US" smtClean="0"/>
              <a:t>2023/7/5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7BB2E-01EE-481A-A22D-C94B672978BB}" type="slidenum">
              <a:rPr lang="zh-CN" altLang="en-US" smtClean="0"/>
              <a:t>‹#›</a:t>
            </a:fld>
            <a:endParaRPr lang="zh-CN" altLang="en-US"/>
          </a:p>
        </p:txBody>
      </p:sp>
    </p:spTree>
    <p:extLst>
      <p:ext uri="{BB962C8B-B14F-4D97-AF65-F5344CB8AC3E}">
        <p14:creationId xmlns:p14="http://schemas.microsoft.com/office/powerpoint/2010/main" val="1405037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385753"/>
            <a:ext cx="9144000" cy="1124210"/>
          </a:xfrm>
        </p:spPr>
        <p:txBody>
          <a:bodyPr anchor="b">
            <a:normAutofit/>
          </a:bodyPr>
          <a:lstStyle>
            <a:lvl1pPr algn="ctr">
              <a:defRPr sz="48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524000" y="3602038"/>
            <a:ext cx="9144000" cy="853584"/>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p:cNvSpPr>
            <a:spLocks noGrp="1"/>
          </p:cNvSpPr>
          <p:nvPr>
            <p:ph type="dt" sz="half" idx="10"/>
          </p:nvPr>
        </p:nvSpPr>
        <p:spPr/>
        <p:txBody>
          <a:bodyPr/>
          <a:lstStyle/>
          <a:p>
            <a:fld id="{A565B9A5-FF43-42EA-BAD1-DD91F61728EA}" type="datetimeFigureOut">
              <a:rPr lang="zh-CN" altLang="en-US" smtClean="0"/>
              <a:t>2023/7/5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7BB2E-01EE-481A-A22D-C94B672978BB}" type="slidenum">
              <a:rPr lang="zh-CN" altLang="en-US" smtClean="0"/>
              <a:t>‹#›</a:t>
            </a:fld>
            <a:endParaRPr lang="zh-CN" altLang="en-US"/>
          </a:p>
        </p:txBody>
      </p:sp>
      <p:pic>
        <p:nvPicPr>
          <p:cNvPr id="11" name="图片 10"/>
          <p:cNvPicPr>
            <a:picLocks noChangeAspect="1"/>
          </p:cNvPicPr>
          <p:nvPr userDrawn="1"/>
        </p:nvPicPr>
        <p:blipFill>
          <a:blip r:embed="rId2"/>
          <a:stretch>
            <a:fillRect/>
          </a:stretch>
        </p:blipFill>
        <p:spPr>
          <a:xfrm>
            <a:off x="75678" y="4799486"/>
            <a:ext cx="12040644" cy="1780186"/>
          </a:xfrm>
          <a:prstGeom prst="rect">
            <a:avLst/>
          </a:prstGeom>
        </p:spPr>
      </p:pic>
    </p:spTree>
    <p:extLst>
      <p:ext uri="{BB962C8B-B14F-4D97-AF65-F5344CB8AC3E}">
        <p14:creationId xmlns:p14="http://schemas.microsoft.com/office/powerpoint/2010/main" val="73020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6999890" cy="864585"/>
          </a:xfrm>
        </p:spPr>
        <p:txBody>
          <a:bodyPr/>
          <a:lstStyle>
            <a:lvl1pPr algn="ct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A565B9A5-FF43-42EA-BAD1-DD91F61728EA}" type="datetimeFigureOut">
              <a:rPr lang="zh-CN" altLang="en-US" smtClean="0"/>
              <a:t>2023/7/5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7BB2E-01EE-481A-A22D-C94B672978BB}" type="slidenum">
              <a:rPr lang="zh-CN" altLang="en-US" smtClean="0"/>
              <a:t>‹#›</a:t>
            </a:fld>
            <a:endParaRPr lang="zh-CN" altLang="en-US"/>
          </a:p>
        </p:txBody>
      </p:sp>
    </p:spTree>
    <p:extLst>
      <p:ext uri="{BB962C8B-B14F-4D97-AF65-F5344CB8AC3E}">
        <p14:creationId xmlns:p14="http://schemas.microsoft.com/office/powerpoint/2010/main" val="1467374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456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8DC1"/>
                </a:solidFill>
              </a:defRPr>
            </a:lvl1pPr>
          </a:lstStyle>
          <a:p>
            <a:r>
              <a:rPr lang="en-US" dirty="0"/>
              <a:t>Click to edit Master title style</a:t>
            </a:r>
          </a:p>
        </p:txBody>
      </p:sp>
      <p:sp>
        <p:nvSpPr>
          <p:cNvPr id="3" name="Content Placeholder 2"/>
          <p:cNvSpPr>
            <a:spLocks noGrp="1"/>
          </p:cNvSpPr>
          <p:nvPr>
            <p:ph idx="1"/>
          </p:nvPr>
        </p:nvSpPr>
        <p:spPr/>
        <p:txBody>
          <a:bodyPr/>
          <a:lstStyle>
            <a:lvl1pPr marL="304792" indent="-304792">
              <a:buClr>
                <a:schemeClr val="accent2"/>
              </a:buClr>
              <a:buFont typeface="Arial"/>
              <a:buChar char="•"/>
              <a:defRPr/>
            </a:lvl1pPr>
          </a:lstStyle>
          <a:p>
            <a:pPr lvl="0"/>
            <a:r>
              <a:rPr lang="en-US" dirty="0"/>
              <a:t>Click to edit Master text styles</a:t>
            </a:r>
          </a:p>
          <a:p>
            <a:pPr lvl="1"/>
            <a:r>
              <a:rPr lang="en-US" dirty="0"/>
              <a:t>Second level</a:t>
            </a:r>
          </a:p>
          <a:p>
            <a:pPr lvl="2"/>
            <a:r>
              <a:rPr lang="en-US" dirty="0"/>
              <a:t>Third level</a:t>
            </a:r>
          </a:p>
        </p:txBody>
      </p:sp>
      <p:sp>
        <p:nvSpPr>
          <p:cNvPr id="7" name="Date Placeholder 3"/>
          <p:cNvSpPr>
            <a:spLocks noGrp="1"/>
          </p:cNvSpPr>
          <p:nvPr>
            <p:ph type="dt" sz="half" idx="2"/>
          </p:nvPr>
        </p:nvSpPr>
        <p:spPr>
          <a:xfrm>
            <a:off x="254852" y="6390219"/>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7BE337F-D740-8D40-911B-1F8364772D0A}" type="slidenum">
              <a:rPr lang="en-US" smtClean="0"/>
              <a:pPr/>
              <a:t>‹#›</a:t>
            </a:fld>
            <a:endParaRPr lang="en-US" dirty="0"/>
          </a:p>
        </p:txBody>
      </p:sp>
    </p:spTree>
    <p:extLst>
      <p:ext uri="{BB962C8B-B14F-4D97-AF65-F5344CB8AC3E}">
        <p14:creationId xmlns:p14="http://schemas.microsoft.com/office/powerpoint/2010/main" val="344255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ubtitle &amp; Bullets">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pPr lvl="0">
              <a:defRPr sz="1800"/>
            </a:pPr>
            <a:r>
              <a:rPr sz="6000"/>
              <a:t>Title Text</a:t>
            </a:r>
          </a:p>
        </p:txBody>
      </p:sp>
      <p:sp>
        <p:nvSpPr>
          <p:cNvPr id="13" name="Shape 13"/>
          <p:cNvSpPr>
            <a:spLocks noGrp="1"/>
          </p:cNvSpPr>
          <p:nvPr>
            <p:ph type="body" idx="1"/>
          </p:nvPr>
        </p:nvSpPr>
        <p:spPr>
          <a:prstGeom prst="rect">
            <a:avLst/>
          </a:prstGeom>
        </p:spPr>
        <p:txBody>
          <a:bodyPr/>
          <a:lstStyle/>
          <a:p>
            <a:pPr lvl="0">
              <a:defRPr sz="1800"/>
            </a:pPr>
            <a:r>
              <a:rPr sz="3467"/>
              <a:t>Body Level One</a:t>
            </a:r>
          </a:p>
          <a:p>
            <a:pPr lvl="1">
              <a:defRPr sz="1800"/>
            </a:pPr>
            <a:r>
              <a:rPr sz="3467"/>
              <a:t>Body Level Two</a:t>
            </a:r>
          </a:p>
          <a:p>
            <a:pPr lvl="2">
              <a:defRPr sz="1800"/>
            </a:pPr>
            <a:r>
              <a:rPr sz="3467"/>
              <a:t>Body Level Three</a:t>
            </a:r>
          </a:p>
          <a:p>
            <a:pPr lvl="3">
              <a:defRPr sz="1800"/>
            </a:pPr>
            <a:r>
              <a:rPr sz="3467"/>
              <a:t>Body Level Four</a:t>
            </a:r>
          </a:p>
          <a:p>
            <a:pPr lvl="4">
              <a:defRPr sz="1800"/>
            </a:pPr>
            <a:r>
              <a:rPr sz="3467"/>
              <a:t>Body Level Five</a:t>
            </a:r>
          </a:p>
        </p:txBody>
      </p:sp>
    </p:spTree>
    <p:extLst>
      <p:ext uri="{BB962C8B-B14F-4D97-AF65-F5344CB8AC3E}">
        <p14:creationId xmlns:p14="http://schemas.microsoft.com/office/powerpoint/2010/main" val="128530457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334178" y="1445232"/>
            <a:ext cx="5637943" cy="3394075"/>
          </a:xfrm>
        </p:spPr>
        <p:txBody>
          <a:bodyPr/>
          <a:lstStyle>
            <a:lvl1pPr>
              <a:defRPr sz="2933">
                <a:solidFill>
                  <a:schemeClr val="tx1"/>
                </a:solidFill>
              </a:defRPr>
            </a:lvl1pPr>
            <a:lvl2pPr>
              <a:defRPr sz="2667">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75320" y="1445232"/>
            <a:ext cx="5384800" cy="3394075"/>
          </a:xfrm>
        </p:spPr>
        <p:txBody>
          <a:bodyPr/>
          <a:lstStyle>
            <a:lvl1pPr>
              <a:defRPr sz="2933">
                <a:solidFill>
                  <a:srgbClr val="404040"/>
                </a:solidFill>
              </a:defRPr>
            </a:lvl1pPr>
            <a:lvl2pPr>
              <a:defRPr sz="2667">
                <a:solidFill>
                  <a:srgbClr val="404040"/>
                </a:solidFill>
              </a:defRPr>
            </a:lvl2pPr>
            <a:lvl3pPr>
              <a:defRPr sz="2400">
                <a:solidFill>
                  <a:srgbClr val="404040"/>
                </a:solidFill>
              </a:defRPr>
            </a:lvl3pPr>
            <a:lvl4pPr>
              <a:defRPr sz="2400">
                <a:solidFill>
                  <a:srgbClr val="404040"/>
                </a:solidFill>
              </a:defRPr>
            </a:lvl4pPr>
            <a:lvl5pPr>
              <a:defRPr sz="2400">
                <a:solidFill>
                  <a:srgbClr val="404040"/>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p:txBody>
      </p:sp>
      <p:sp>
        <p:nvSpPr>
          <p:cNvPr id="8" name="Date Placeholder 3"/>
          <p:cNvSpPr>
            <a:spLocks noGrp="1"/>
          </p:cNvSpPr>
          <p:nvPr>
            <p:ph type="dt" sz="half" idx="10"/>
          </p:nvPr>
        </p:nvSpPr>
        <p:spPr>
          <a:xfrm>
            <a:off x="254852" y="6390219"/>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7BE337F-D740-8D40-911B-1F8364772D0A}" type="slidenum">
              <a:rPr lang="en-US" smtClean="0"/>
              <a:pPr/>
              <a:t>‹#›</a:t>
            </a:fld>
            <a:endParaRPr lang="en-US" dirty="0"/>
          </a:p>
        </p:txBody>
      </p:sp>
    </p:spTree>
    <p:extLst>
      <p:ext uri="{BB962C8B-B14F-4D97-AF65-F5344CB8AC3E}">
        <p14:creationId xmlns:p14="http://schemas.microsoft.com/office/powerpoint/2010/main" val="411100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p:cNvSpPr/>
          <p:nvPr userDrawn="1"/>
        </p:nvSpPr>
        <p:spPr>
          <a:xfrm>
            <a:off x="0" y="6212397"/>
            <a:ext cx="12192000" cy="645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5296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6" name="Date Placeholder 3"/>
          <p:cNvSpPr>
            <a:spLocks noGrp="1"/>
          </p:cNvSpPr>
          <p:nvPr>
            <p:ph type="dt" sz="half" idx="2"/>
          </p:nvPr>
        </p:nvSpPr>
        <p:spPr>
          <a:xfrm>
            <a:off x="254852" y="6390219"/>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7BE337F-D740-8D40-911B-1F8364772D0A}" type="slidenum">
              <a:rPr lang="en-US" smtClean="0"/>
              <a:pPr/>
              <a:t>‹#›</a:t>
            </a:fld>
            <a:endParaRPr lang="en-US" dirty="0"/>
          </a:p>
        </p:txBody>
      </p:sp>
    </p:spTree>
    <p:extLst>
      <p:ext uri="{BB962C8B-B14F-4D97-AF65-F5344CB8AC3E}">
        <p14:creationId xmlns:p14="http://schemas.microsoft.com/office/powerpoint/2010/main" val="229295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65B9A5-FF43-42EA-BAD1-DD91F61728EA}" type="datetimeFigureOut">
              <a:rPr lang="zh-CN" altLang="en-US" smtClean="0"/>
              <a:t>2023/7/5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7BB2E-01EE-481A-A22D-C94B672978BB}" type="slidenum">
              <a:rPr lang="zh-CN" altLang="en-US" smtClean="0"/>
              <a:t>‹#›</a:t>
            </a:fld>
            <a:endParaRPr lang="zh-CN" altLang="en-US"/>
          </a:p>
        </p:txBody>
      </p:sp>
      <p:sp>
        <p:nvSpPr>
          <p:cNvPr id="13" name="矩形 12"/>
          <p:cNvSpPr/>
          <p:nvPr userDrawn="1"/>
        </p:nvSpPr>
        <p:spPr>
          <a:xfrm>
            <a:off x="0" y="0"/>
            <a:ext cx="12192000"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solidFill>
                <a:srgbClr val="1D4C7C"/>
              </a:solidFill>
            </a:endParaRPr>
          </a:p>
        </p:txBody>
      </p:sp>
    </p:spTree>
    <p:extLst>
      <p:ext uri="{BB962C8B-B14F-4D97-AF65-F5344CB8AC3E}">
        <p14:creationId xmlns:p14="http://schemas.microsoft.com/office/powerpoint/2010/main" val="3976974462"/>
      </p:ext>
    </p:extLst>
  </p:cSld>
  <p:clrMap bg1="lt1" tx1="dk1" bg2="lt2" tx2="dk2" accent1="accent1" accent2="accent2" accent3="accent3" accent4="accent4" accent5="accent5" accent6="accent6" hlink="hlink" folHlink="folHlink"/>
  <p:sldLayoutIdLst>
    <p:sldLayoutId id="2147483686" r:id="rId1"/>
    <p:sldLayoutId id="2147483649" r:id="rId2"/>
    <p:sldLayoutId id="2147483692" r:id="rId3"/>
    <p:sldLayoutId id="2147483691" r:id="rId4"/>
    <p:sldLayoutId id="2147483694" r:id="rId5"/>
    <p:sldLayoutId id="2147483695" r:id="rId6"/>
    <p:sldLayoutId id="2147483696" r:id="rId7"/>
    <p:sldLayoutId id="2147483697" r:id="rId8"/>
    <p:sldLayoutId id="214748369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emf"/><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49.jpe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hyperlink" Target="http://www.qinggua.net/kandian/kandian1/1463136346378780.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50" Type="http://schemas.openxmlformats.org/officeDocument/2006/relationships/image" Target="../media/image116.png"/><Relationship Id="rId55" Type="http://schemas.openxmlformats.org/officeDocument/2006/relationships/image" Target="../media/image121.png"/><Relationship Id="rId63" Type="http://schemas.openxmlformats.org/officeDocument/2006/relationships/image" Target="../media/image129.png"/><Relationship Id="rId68" Type="http://schemas.openxmlformats.org/officeDocument/2006/relationships/image" Target="../media/image134.png"/><Relationship Id="rId76" Type="http://schemas.openxmlformats.org/officeDocument/2006/relationships/image" Target="../media/image142.png"/><Relationship Id="rId7" Type="http://schemas.openxmlformats.org/officeDocument/2006/relationships/image" Target="../media/image73.png"/><Relationship Id="rId71" Type="http://schemas.openxmlformats.org/officeDocument/2006/relationships/image" Target="../media/image137.png"/><Relationship Id="rId2" Type="http://schemas.openxmlformats.org/officeDocument/2006/relationships/notesSlide" Target="../notesSlides/notesSlide6.xml"/><Relationship Id="rId16" Type="http://schemas.openxmlformats.org/officeDocument/2006/relationships/image" Target="../media/image82.png"/><Relationship Id="rId29" Type="http://schemas.openxmlformats.org/officeDocument/2006/relationships/image" Target="../media/image95.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png"/><Relationship Id="rId53" Type="http://schemas.openxmlformats.org/officeDocument/2006/relationships/image" Target="../media/image119.png"/><Relationship Id="rId58" Type="http://schemas.openxmlformats.org/officeDocument/2006/relationships/image" Target="../media/image124.png"/><Relationship Id="rId66" Type="http://schemas.openxmlformats.org/officeDocument/2006/relationships/image" Target="../media/image132.png"/><Relationship Id="rId74" Type="http://schemas.openxmlformats.org/officeDocument/2006/relationships/image" Target="../media/image140.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png"/><Relationship Id="rId57" Type="http://schemas.openxmlformats.org/officeDocument/2006/relationships/image" Target="../media/image123.png"/><Relationship Id="rId61" Type="http://schemas.openxmlformats.org/officeDocument/2006/relationships/image" Target="../media/image127.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png"/><Relationship Id="rId65" Type="http://schemas.openxmlformats.org/officeDocument/2006/relationships/image" Target="../media/image131.png"/><Relationship Id="rId73" Type="http://schemas.openxmlformats.org/officeDocument/2006/relationships/image" Target="../media/image139.png"/><Relationship Id="rId78" Type="http://schemas.openxmlformats.org/officeDocument/2006/relationships/image" Target="../media/image14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30.png"/><Relationship Id="rId69" Type="http://schemas.openxmlformats.org/officeDocument/2006/relationships/image" Target="../media/image135.png"/><Relationship Id="rId77" Type="http://schemas.openxmlformats.org/officeDocument/2006/relationships/image" Target="../media/image143.png"/><Relationship Id="rId8" Type="http://schemas.openxmlformats.org/officeDocument/2006/relationships/image" Target="../media/image74.png"/><Relationship Id="rId51" Type="http://schemas.openxmlformats.org/officeDocument/2006/relationships/image" Target="../media/image117.png"/><Relationship Id="rId72" Type="http://schemas.openxmlformats.org/officeDocument/2006/relationships/image" Target="../media/image138.gif"/><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png"/><Relationship Id="rId67" Type="http://schemas.openxmlformats.org/officeDocument/2006/relationships/image" Target="../media/image133.png"/><Relationship Id="rId20" Type="http://schemas.openxmlformats.org/officeDocument/2006/relationships/image" Target="../media/image86.png"/><Relationship Id="rId41" Type="http://schemas.openxmlformats.org/officeDocument/2006/relationships/image" Target="../media/image107.png"/><Relationship Id="rId54" Type="http://schemas.openxmlformats.org/officeDocument/2006/relationships/image" Target="../media/image120.png"/><Relationship Id="rId62" Type="http://schemas.openxmlformats.org/officeDocument/2006/relationships/image" Target="../media/image128.png"/><Relationship Id="rId70" Type="http://schemas.openxmlformats.org/officeDocument/2006/relationships/image" Target="../media/image136.png"/><Relationship Id="rId75"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72.png"/></Relationships>
</file>

<file path=ppt/slides/_rels/slide36.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99.png"/><Relationship Id="rId26" Type="http://schemas.openxmlformats.org/officeDocument/2006/relationships/image" Target="../media/image123.png"/><Relationship Id="rId39" Type="http://schemas.openxmlformats.org/officeDocument/2006/relationships/image" Target="../media/image157.png"/><Relationship Id="rId21" Type="http://schemas.openxmlformats.org/officeDocument/2006/relationships/image" Target="../media/image138.gif"/><Relationship Id="rId34" Type="http://schemas.openxmlformats.org/officeDocument/2006/relationships/image" Target="../media/image153.png"/><Relationship Id="rId42" Type="http://schemas.openxmlformats.org/officeDocument/2006/relationships/image" Target="../media/image122.png"/><Relationship Id="rId47" Type="http://schemas.openxmlformats.org/officeDocument/2006/relationships/image" Target="../media/image96.png"/><Relationship Id="rId50" Type="http://schemas.openxmlformats.org/officeDocument/2006/relationships/image" Target="../media/image105.png"/><Relationship Id="rId55" Type="http://schemas.openxmlformats.org/officeDocument/2006/relationships/image" Target="../media/image114.png"/><Relationship Id="rId7" Type="http://schemas.openxmlformats.org/officeDocument/2006/relationships/image" Target="../media/image95.png"/><Relationship Id="rId12" Type="http://schemas.openxmlformats.org/officeDocument/2006/relationships/image" Target="../media/image146.png"/><Relationship Id="rId17" Type="http://schemas.openxmlformats.org/officeDocument/2006/relationships/image" Target="../media/image83.png"/><Relationship Id="rId25" Type="http://schemas.openxmlformats.org/officeDocument/2006/relationships/image" Target="../media/image117.png"/><Relationship Id="rId33" Type="http://schemas.openxmlformats.org/officeDocument/2006/relationships/image" Target="../media/image152.png"/><Relationship Id="rId38" Type="http://schemas.openxmlformats.org/officeDocument/2006/relationships/image" Target="../media/image156.png"/><Relationship Id="rId46" Type="http://schemas.openxmlformats.org/officeDocument/2006/relationships/image" Target="../media/image159.png"/><Relationship Id="rId2" Type="http://schemas.openxmlformats.org/officeDocument/2006/relationships/notesSlide" Target="../notesSlides/notesSlide7.xml"/><Relationship Id="rId16" Type="http://schemas.openxmlformats.org/officeDocument/2006/relationships/image" Target="../media/image89.png"/><Relationship Id="rId20" Type="http://schemas.openxmlformats.org/officeDocument/2006/relationships/image" Target="../media/image101.png"/><Relationship Id="rId29" Type="http://schemas.openxmlformats.org/officeDocument/2006/relationships/image" Target="../media/image136.png"/><Relationship Id="rId41" Type="http://schemas.openxmlformats.org/officeDocument/2006/relationships/image" Target="../media/image116.png"/><Relationship Id="rId54" Type="http://schemas.openxmlformats.org/officeDocument/2006/relationships/image" Target="../media/image163.png"/><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94.png"/><Relationship Id="rId24" Type="http://schemas.openxmlformats.org/officeDocument/2006/relationships/image" Target="../media/image142.png"/><Relationship Id="rId32" Type="http://schemas.openxmlformats.org/officeDocument/2006/relationships/image" Target="../media/image151.png"/><Relationship Id="rId37" Type="http://schemas.openxmlformats.org/officeDocument/2006/relationships/image" Target="../media/image155.png"/><Relationship Id="rId40" Type="http://schemas.openxmlformats.org/officeDocument/2006/relationships/image" Target="../media/image84.png"/><Relationship Id="rId45" Type="http://schemas.openxmlformats.org/officeDocument/2006/relationships/image" Target="../media/image108.png"/><Relationship Id="rId53" Type="http://schemas.openxmlformats.org/officeDocument/2006/relationships/image" Target="../media/image162.png"/><Relationship Id="rId58" Type="http://schemas.openxmlformats.org/officeDocument/2006/relationships/image" Target="../media/image166.png"/><Relationship Id="rId5" Type="http://schemas.openxmlformats.org/officeDocument/2006/relationships/image" Target="../media/image75.png"/><Relationship Id="rId15" Type="http://schemas.openxmlformats.org/officeDocument/2006/relationships/image" Target="../media/image91.png"/><Relationship Id="rId23" Type="http://schemas.openxmlformats.org/officeDocument/2006/relationships/image" Target="../media/image147.png"/><Relationship Id="rId28" Type="http://schemas.openxmlformats.org/officeDocument/2006/relationships/image" Target="../media/image149.png"/><Relationship Id="rId36" Type="http://schemas.openxmlformats.org/officeDocument/2006/relationships/image" Target="../media/image107.png"/><Relationship Id="rId49" Type="http://schemas.openxmlformats.org/officeDocument/2006/relationships/image" Target="../media/image144.png"/><Relationship Id="rId57" Type="http://schemas.openxmlformats.org/officeDocument/2006/relationships/image" Target="../media/image165.png"/><Relationship Id="rId10" Type="http://schemas.openxmlformats.org/officeDocument/2006/relationships/image" Target="../media/image145.png"/><Relationship Id="rId19" Type="http://schemas.openxmlformats.org/officeDocument/2006/relationships/image" Target="../media/image100.png"/><Relationship Id="rId31" Type="http://schemas.openxmlformats.org/officeDocument/2006/relationships/image" Target="../media/image86.png"/><Relationship Id="rId44" Type="http://schemas.openxmlformats.org/officeDocument/2006/relationships/image" Target="../media/image103.png"/><Relationship Id="rId52" Type="http://schemas.openxmlformats.org/officeDocument/2006/relationships/image" Target="../media/image161.png"/><Relationship Id="rId4" Type="http://schemas.openxmlformats.org/officeDocument/2006/relationships/image" Target="../media/image74.png"/><Relationship Id="rId9" Type="http://schemas.openxmlformats.org/officeDocument/2006/relationships/image" Target="../media/image129.png"/><Relationship Id="rId14" Type="http://schemas.openxmlformats.org/officeDocument/2006/relationships/image" Target="../media/image92.png"/><Relationship Id="rId22" Type="http://schemas.openxmlformats.org/officeDocument/2006/relationships/image" Target="../media/image140.png"/><Relationship Id="rId27" Type="http://schemas.openxmlformats.org/officeDocument/2006/relationships/image" Target="../media/image148.png"/><Relationship Id="rId30" Type="http://schemas.openxmlformats.org/officeDocument/2006/relationships/image" Target="../media/image150.png"/><Relationship Id="rId35" Type="http://schemas.openxmlformats.org/officeDocument/2006/relationships/image" Target="../media/image154.png"/><Relationship Id="rId43" Type="http://schemas.openxmlformats.org/officeDocument/2006/relationships/image" Target="../media/image158.png"/><Relationship Id="rId48" Type="http://schemas.openxmlformats.org/officeDocument/2006/relationships/image" Target="../media/image109.png"/><Relationship Id="rId56" Type="http://schemas.openxmlformats.org/officeDocument/2006/relationships/image" Target="../media/image164.png"/><Relationship Id="rId8" Type="http://schemas.openxmlformats.org/officeDocument/2006/relationships/image" Target="../media/image133.png"/><Relationship Id="rId51" Type="http://schemas.openxmlformats.org/officeDocument/2006/relationships/image" Target="../media/image160.png"/><Relationship Id="rId3"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3.xml"/><Relationship Id="rId4" Type="http://schemas.openxmlformats.org/officeDocument/2006/relationships/image" Target="../media/image171.jpg"/></Relationships>
</file>

<file path=ppt/slides/_rels/slide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control" Target="../activeX/activeX1.xml"/><Relationship Id="rId4" Type="http://schemas.openxmlformats.org/officeDocument/2006/relationships/image" Target="../media/image176.wmf"/></Relationships>
</file>

<file path=ppt/slides/_rels/slide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slideLayout" Target="../slideLayouts/slideLayout3.xml"/><Relationship Id="rId1" Type="http://schemas.openxmlformats.org/officeDocument/2006/relationships/control" Target="../activeX/activeX2.xml"/></Relationships>
</file>

<file path=ppt/slides/_rels/slide4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baike.baidu.com/link?url=6R8qG1E1aKpPvTIZzDleTpekMvM_gSp1Md4-7XO3C9TdjJQqCkAKbdGvxZxlYXzHvFDeeh6JB_aDMSBmljgcr_"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slideLayout" Target="../slideLayouts/slideLayout3.xml"/><Relationship Id="rId1" Type="http://schemas.openxmlformats.org/officeDocument/2006/relationships/control" Target="../activeX/activeX3.xml"/></Relationships>
</file>

<file path=ppt/slides/_rels/slide51.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slideLayout" Target="../slideLayouts/slideLayout3.xml"/><Relationship Id="rId1" Type="http://schemas.openxmlformats.org/officeDocument/2006/relationships/control" Target="../activeX/activeX4.xml"/></Relationships>
</file>

<file path=ppt/slides/_rels/slide52.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slideLayout" Target="../slideLayouts/slideLayout3.xml"/><Relationship Id="rId1" Type="http://schemas.openxmlformats.org/officeDocument/2006/relationships/control" Target="../activeX/activeX5.xml"/></Relationships>
</file>

<file path=ppt/slides/_rels/slide53.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slideLayout" Target="../slideLayouts/slideLayout3.xml"/><Relationship Id="rId1" Type="http://schemas.openxmlformats.org/officeDocument/2006/relationships/control" Target="../activeX/activeX6.xml"/></Relationships>
</file>

<file path=ppt/slides/_rels/slide54.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slideLayout" Target="../slideLayouts/slideLayout3.xml"/><Relationship Id="rId1" Type="http://schemas.openxmlformats.org/officeDocument/2006/relationships/control" Target="../activeX/activeX7.xml"/></Relationships>
</file>

<file path=ppt/slides/_rels/slide5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96043" y="2385753"/>
            <a:ext cx="10161813" cy="1124210"/>
          </a:xfrm>
        </p:spPr>
        <p:txBody>
          <a:bodyPr>
            <a:normAutofit/>
          </a:bodyPr>
          <a:lstStyle/>
          <a:p>
            <a:r>
              <a:rPr lang="zh-CN" altLang="en-US" dirty="0">
                <a:solidFill>
                  <a:schemeClr val="tx1"/>
                </a:solidFill>
              </a:rPr>
              <a:t>图数据库 </a:t>
            </a:r>
            <a:r>
              <a:rPr lang="en-US" altLang="zh-CN" dirty="0">
                <a:solidFill>
                  <a:schemeClr val="tx1"/>
                </a:solidFill>
              </a:rPr>
              <a:t>Neo4j</a:t>
            </a:r>
            <a:endParaRPr lang="zh-CN" altLang="en-US" dirty="0">
              <a:solidFill>
                <a:schemeClr val="tx1"/>
              </a:solidFill>
            </a:endParaRPr>
          </a:p>
        </p:txBody>
      </p:sp>
      <p:sp>
        <p:nvSpPr>
          <p:cNvPr id="3" name="副标题 2"/>
          <p:cNvSpPr>
            <a:spLocks noGrp="1"/>
          </p:cNvSpPr>
          <p:nvPr>
            <p:ph type="subTitle" idx="1"/>
          </p:nvPr>
        </p:nvSpPr>
        <p:spPr>
          <a:xfrm>
            <a:off x="1524000" y="3602037"/>
            <a:ext cx="9144000" cy="1234823"/>
          </a:xfrm>
        </p:spPr>
        <p:txBody>
          <a:bodyPr>
            <a:normAutofit/>
          </a:bodyPr>
          <a:lstStyle/>
          <a:p>
            <a:endParaRPr lang="en-US" altLang="zh-CN" dirty="0">
              <a:solidFill>
                <a:srgbClr val="FFD03C"/>
              </a:solidFill>
            </a:endParaRPr>
          </a:p>
        </p:txBody>
      </p:sp>
    </p:spTree>
    <p:extLst>
      <p:ext uri="{BB962C8B-B14F-4D97-AF65-F5344CB8AC3E}">
        <p14:creationId xmlns:p14="http://schemas.microsoft.com/office/powerpoint/2010/main" val="2381082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为何要用 </a:t>
            </a:r>
            <a:r>
              <a:rPr lang="en-US" altLang="zh-CN" dirty="0"/>
              <a:t>Neo4j</a:t>
            </a:r>
            <a:endParaRPr lang="zh-CN" altLang="en-US" dirty="0"/>
          </a:p>
        </p:txBody>
      </p:sp>
      <p:graphicFrame>
        <p:nvGraphicFramePr>
          <p:cNvPr id="4" name="图示 3"/>
          <p:cNvGraphicFramePr/>
          <p:nvPr>
            <p:extLst>
              <p:ext uri="{D42A27DB-BD31-4B8C-83A1-F6EECF244321}">
                <p14:modId xmlns:p14="http://schemas.microsoft.com/office/powerpoint/2010/main" val="271755348"/>
              </p:ext>
            </p:extLst>
          </p:nvPr>
        </p:nvGraphicFramePr>
        <p:xfrm>
          <a:off x="685800" y="961693"/>
          <a:ext cx="10783614" cy="5636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832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图数据库人气排名</a:t>
            </a:r>
            <a:endParaRPr lang="en-US" dirty="0"/>
          </a:p>
        </p:txBody>
      </p:sp>
      <p:pic>
        <p:nvPicPr>
          <p:cNvPr id="3" name="Picture 2"/>
          <p:cNvPicPr>
            <a:picLocks noChangeAspect="1"/>
          </p:cNvPicPr>
          <p:nvPr/>
        </p:nvPicPr>
        <p:blipFill>
          <a:blip r:embed="rId2"/>
          <a:stretch>
            <a:fillRect/>
          </a:stretch>
        </p:blipFill>
        <p:spPr>
          <a:xfrm>
            <a:off x="512502" y="1703615"/>
            <a:ext cx="5461305" cy="4299856"/>
          </a:xfrm>
          <a:prstGeom prst="rect">
            <a:avLst/>
          </a:prstGeom>
        </p:spPr>
      </p:pic>
      <p:sp>
        <p:nvSpPr>
          <p:cNvPr id="5" name="TextBox 4"/>
          <p:cNvSpPr txBox="1"/>
          <p:nvPr/>
        </p:nvSpPr>
        <p:spPr>
          <a:xfrm>
            <a:off x="3878449" y="6352813"/>
            <a:ext cx="4106221" cy="307777"/>
          </a:xfrm>
          <a:prstGeom prst="rect">
            <a:avLst/>
          </a:prstGeom>
          <a:noFill/>
        </p:spPr>
        <p:txBody>
          <a:bodyPr wrap="square" rtlCol="0">
            <a:spAutoFit/>
          </a:bodyPr>
          <a:lstStyle/>
          <a:p>
            <a:r>
              <a:rPr lang="en-US" sz="1400" dirty="0"/>
              <a:t>© http://</a:t>
            </a:r>
            <a:r>
              <a:rPr lang="en-US" sz="1400" dirty="0" err="1"/>
              <a:t>db-engines.com</a:t>
            </a:r>
            <a:r>
              <a:rPr lang="en-US" sz="1400" dirty="0"/>
              <a:t>/en/ranking/</a:t>
            </a:r>
            <a:r>
              <a:rPr lang="en-US" sz="1400" dirty="0" err="1"/>
              <a:t>graph+dbms</a:t>
            </a:r>
            <a:endParaRPr lang="en-US" sz="1400" dirty="0"/>
          </a:p>
        </p:txBody>
      </p:sp>
      <p:sp>
        <p:nvSpPr>
          <p:cNvPr id="4" name="矩形 3"/>
          <p:cNvSpPr/>
          <p:nvPr/>
        </p:nvSpPr>
        <p:spPr>
          <a:xfrm>
            <a:off x="1056903" y="1131014"/>
            <a:ext cx="3830755" cy="461665"/>
          </a:xfrm>
          <a:prstGeom prst="rect">
            <a:avLst/>
          </a:prstGeom>
        </p:spPr>
        <p:txBody>
          <a:bodyPr wrap="square">
            <a:spAutoFit/>
          </a:bodyPr>
          <a:lstStyle/>
          <a:p>
            <a:pPr algn="ctr"/>
            <a:r>
              <a:rPr lang="en-US" altLang="zh-CN" sz="2400" dirty="0"/>
              <a:t>2015</a:t>
            </a:r>
            <a:r>
              <a:rPr lang="zh-CN" altLang="en-US" sz="2400" dirty="0"/>
              <a:t>年</a:t>
            </a:r>
            <a:r>
              <a:rPr lang="en-US" altLang="zh-CN" sz="2400" dirty="0"/>
              <a:t>2</a:t>
            </a:r>
            <a:r>
              <a:rPr lang="zh-CN" altLang="en-US" sz="2400" dirty="0"/>
              <a:t>月 </a:t>
            </a:r>
            <a:r>
              <a:rPr lang="en-US" altLang="zh-CN" sz="2400" dirty="0"/>
              <a:t>26.80</a:t>
            </a:r>
            <a:r>
              <a:rPr lang="zh-CN" altLang="en-US" sz="2400" dirty="0"/>
              <a:t>分</a:t>
            </a:r>
          </a:p>
        </p:txBody>
      </p:sp>
      <p:pic>
        <p:nvPicPr>
          <p:cNvPr id="6" name="图片 5"/>
          <p:cNvPicPr>
            <a:picLocks noChangeAspect="1"/>
          </p:cNvPicPr>
          <p:nvPr/>
        </p:nvPicPr>
        <p:blipFill>
          <a:blip r:embed="rId3"/>
          <a:stretch>
            <a:fillRect/>
          </a:stretch>
        </p:blipFill>
        <p:spPr>
          <a:xfrm>
            <a:off x="6162675" y="1384114"/>
            <a:ext cx="5305425" cy="4899469"/>
          </a:xfrm>
          <a:prstGeom prst="rect">
            <a:avLst/>
          </a:prstGeom>
        </p:spPr>
      </p:pic>
      <p:sp>
        <p:nvSpPr>
          <p:cNvPr id="7" name="矩形 6"/>
          <p:cNvSpPr/>
          <p:nvPr/>
        </p:nvSpPr>
        <p:spPr>
          <a:xfrm>
            <a:off x="6516127" y="1109245"/>
            <a:ext cx="3830755" cy="461665"/>
          </a:xfrm>
          <a:prstGeom prst="rect">
            <a:avLst/>
          </a:prstGeom>
        </p:spPr>
        <p:txBody>
          <a:bodyPr wrap="square">
            <a:spAutoFit/>
          </a:bodyPr>
          <a:lstStyle/>
          <a:p>
            <a:pPr algn="ctr"/>
            <a:r>
              <a:rPr lang="en-US" altLang="zh-CN" sz="2400" dirty="0"/>
              <a:t>2016</a:t>
            </a:r>
            <a:r>
              <a:rPr lang="zh-CN" altLang="en-US" sz="2400" dirty="0"/>
              <a:t>年</a:t>
            </a:r>
            <a:r>
              <a:rPr lang="en-US" altLang="zh-CN" sz="2400" dirty="0"/>
              <a:t>9</a:t>
            </a:r>
            <a:r>
              <a:rPr lang="zh-CN" altLang="en-US" sz="2400" dirty="0"/>
              <a:t>月 </a:t>
            </a:r>
            <a:r>
              <a:rPr lang="en-US" altLang="zh-CN" sz="2400" dirty="0"/>
              <a:t>36.37</a:t>
            </a:r>
            <a:r>
              <a:rPr lang="zh-CN" altLang="en-US" sz="2400" dirty="0"/>
              <a:t>分</a:t>
            </a:r>
            <a:r>
              <a:rPr lang="en-US" altLang="zh-CN" sz="2400" dirty="0"/>
              <a:t> </a:t>
            </a:r>
            <a:endParaRPr lang="zh-CN" altLang="en-US" sz="2400" dirty="0"/>
          </a:p>
        </p:txBody>
      </p:sp>
    </p:spTree>
    <p:extLst>
      <p:ext uri="{BB962C8B-B14F-4D97-AF65-F5344CB8AC3E}">
        <p14:creationId xmlns:p14="http://schemas.microsoft.com/office/powerpoint/2010/main" val="79042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图数据库人气趋势</a:t>
            </a:r>
          </a:p>
        </p:txBody>
      </p:sp>
      <p:pic>
        <p:nvPicPr>
          <p:cNvPr id="4" name="图片 3"/>
          <p:cNvPicPr>
            <a:picLocks noChangeAspect="1"/>
          </p:cNvPicPr>
          <p:nvPr/>
        </p:nvPicPr>
        <p:blipFill>
          <a:blip r:embed="rId2"/>
          <a:stretch>
            <a:fillRect/>
          </a:stretch>
        </p:blipFill>
        <p:spPr>
          <a:xfrm>
            <a:off x="1057275" y="891736"/>
            <a:ext cx="10287000" cy="5605429"/>
          </a:xfrm>
          <a:prstGeom prst="rect">
            <a:avLst/>
          </a:prstGeom>
        </p:spPr>
      </p:pic>
      <p:sp>
        <p:nvSpPr>
          <p:cNvPr id="5" name="TextBox 4"/>
          <p:cNvSpPr txBox="1"/>
          <p:nvPr/>
        </p:nvSpPr>
        <p:spPr>
          <a:xfrm>
            <a:off x="3878449" y="6495688"/>
            <a:ext cx="5779901" cy="307777"/>
          </a:xfrm>
          <a:prstGeom prst="rect">
            <a:avLst/>
          </a:prstGeom>
          <a:noFill/>
        </p:spPr>
        <p:txBody>
          <a:bodyPr wrap="square" rtlCol="0">
            <a:spAutoFit/>
          </a:bodyPr>
          <a:lstStyle/>
          <a:p>
            <a:r>
              <a:rPr lang="en-US" sz="1400" dirty="0"/>
              <a:t>© http://db-engines.com/en/ranking_trend/graph+dbms</a:t>
            </a:r>
          </a:p>
        </p:txBody>
      </p:sp>
    </p:spTree>
    <p:extLst>
      <p:ext uri="{BB962C8B-B14F-4D97-AF65-F5344CB8AC3E}">
        <p14:creationId xmlns:p14="http://schemas.microsoft.com/office/powerpoint/2010/main" val="242345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0951" y="112876"/>
            <a:ext cx="7877691" cy="864585"/>
          </a:xfrm>
        </p:spPr>
        <p:txBody>
          <a:bodyPr>
            <a:normAutofit fontScale="90000"/>
          </a:bodyPr>
          <a:lstStyle/>
          <a:p>
            <a:r>
              <a:rPr lang="zh-CN" altLang="en-US" dirty="0"/>
              <a:t>拥有众多图爱好者的最大生态系统</a:t>
            </a:r>
            <a:endParaRPr lang="en-US" dirty="0"/>
          </a:p>
        </p:txBody>
      </p:sp>
      <p:sp>
        <p:nvSpPr>
          <p:cNvPr id="2" name="Content Placeholder 1"/>
          <p:cNvSpPr>
            <a:spLocks noGrp="1"/>
          </p:cNvSpPr>
          <p:nvPr>
            <p:ph idx="4294967295"/>
          </p:nvPr>
        </p:nvSpPr>
        <p:spPr>
          <a:xfrm>
            <a:off x="1647824" y="1825625"/>
            <a:ext cx="5257801" cy="4351338"/>
          </a:xfrm>
        </p:spPr>
        <p:txBody>
          <a:bodyPr/>
          <a:lstStyle/>
          <a:p>
            <a:pPr>
              <a:spcBef>
                <a:spcPts val="1067"/>
              </a:spcBef>
            </a:pPr>
            <a:r>
              <a:rPr lang="zh-CN" altLang="en-US" dirty="0"/>
              <a:t>超过</a:t>
            </a:r>
            <a:r>
              <a:rPr lang="en-US" dirty="0">
                <a:solidFill>
                  <a:srgbClr val="FF0000"/>
                </a:solidFill>
              </a:rPr>
              <a:t>1</a:t>
            </a:r>
            <a:r>
              <a:rPr lang="zh-CN" altLang="en-US" dirty="0">
                <a:solidFill>
                  <a:srgbClr val="FF0000"/>
                </a:solidFill>
              </a:rPr>
              <a:t>百万</a:t>
            </a:r>
            <a:r>
              <a:rPr lang="zh-CN" altLang="en-US" dirty="0"/>
              <a:t>的下载量</a:t>
            </a:r>
            <a:endParaRPr lang="en-US" dirty="0"/>
          </a:p>
          <a:p>
            <a:pPr>
              <a:spcBef>
                <a:spcPts val="1067"/>
              </a:spcBef>
            </a:pPr>
            <a:r>
              <a:rPr lang="zh-CN" altLang="en-US" dirty="0"/>
              <a:t>超过</a:t>
            </a:r>
            <a:r>
              <a:rPr lang="en-US" dirty="0">
                <a:solidFill>
                  <a:srgbClr val="FF0000"/>
                </a:solidFill>
              </a:rPr>
              <a:t>2</a:t>
            </a:r>
            <a:r>
              <a:rPr lang="zh-CN" altLang="en-US" dirty="0">
                <a:solidFill>
                  <a:srgbClr val="FF0000"/>
                </a:solidFill>
              </a:rPr>
              <a:t>万</a:t>
            </a:r>
            <a:r>
              <a:rPr lang="zh-CN" altLang="en-US" dirty="0"/>
              <a:t>培训师</a:t>
            </a:r>
            <a:endParaRPr lang="en-US" dirty="0"/>
          </a:p>
          <a:p>
            <a:pPr>
              <a:spcBef>
                <a:spcPts val="1067"/>
              </a:spcBef>
            </a:pPr>
            <a:r>
              <a:rPr lang="zh-CN" altLang="en-US" dirty="0"/>
              <a:t>超过</a:t>
            </a:r>
            <a:r>
              <a:rPr lang="en-US" altLang="zh-CN" dirty="0">
                <a:solidFill>
                  <a:srgbClr val="FF0000"/>
                </a:solidFill>
              </a:rPr>
              <a:t>1.8</a:t>
            </a:r>
            <a:r>
              <a:rPr lang="zh-CN" altLang="en-US" dirty="0">
                <a:solidFill>
                  <a:srgbClr val="FF0000"/>
                </a:solidFill>
              </a:rPr>
              <a:t>万</a:t>
            </a:r>
            <a:r>
              <a:rPr lang="zh-CN" altLang="en-US" dirty="0"/>
              <a:t>聚会成员</a:t>
            </a:r>
            <a:endParaRPr lang="en-US" dirty="0"/>
          </a:p>
          <a:p>
            <a:pPr>
              <a:spcBef>
                <a:spcPts val="1067"/>
              </a:spcBef>
            </a:pPr>
            <a:r>
              <a:rPr lang="zh-CN" altLang="en-US" dirty="0"/>
              <a:t>超过</a:t>
            </a:r>
            <a:r>
              <a:rPr lang="en-US" dirty="0">
                <a:solidFill>
                  <a:srgbClr val="FF0000"/>
                </a:solidFill>
              </a:rPr>
              <a:t>100</a:t>
            </a:r>
            <a:r>
              <a:rPr lang="zh-CN" altLang="en-US" dirty="0">
                <a:solidFill>
                  <a:srgbClr val="FF0000"/>
                </a:solidFill>
              </a:rPr>
              <a:t>个</a:t>
            </a:r>
            <a:r>
              <a:rPr lang="zh-CN" altLang="en-US" dirty="0"/>
              <a:t>技术和服务伙伴</a:t>
            </a:r>
            <a:endParaRPr lang="en-US" dirty="0"/>
          </a:p>
          <a:p>
            <a:pPr>
              <a:spcBef>
                <a:spcPts val="1067"/>
              </a:spcBef>
            </a:pPr>
            <a:r>
              <a:rPr lang="zh-CN" altLang="en-US" dirty="0"/>
              <a:t>超过</a:t>
            </a:r>
            <a:r>
              <a:rPr lang="en-US" dirty="0">
                <a:solidFill>
                  <a:srgbClr val="FF0000"/>
                </a:solidFill>
              </a:rPr>
              <a:t>150</a:t>
            </a:r>
            <a:r>
              <a:rPr lang="zh-CN" altLang="en-US" dirty="0">
                <a:solidFill>
                  <a:srgbClr val="FF0000"/>
                </a:solidFill>
              </a:rPr>
              <a:t>个</a:t>
            </a:r>
            <a:r>
              <a:rPr lang="zh-CN" altLang="en-US" dirty="0"/>
              <a:t>企业版订购客户</a:t>
            </a:r>
            <a:br>
              <a:rPr lang="en-US" dirty="0"/>
            </a:br>
            <a:r>
              <a:rPr lang="zh-CN" altLang="en-US" dirty="0"/>
              <a:t>其中全球</a:t>
            </a:r>
            <a:r>
              <a:rPr lang="en-US" dirty="0"/>
              <a:t>2</a:t>
            </a:r>
            <a:r>
              <a:rPr lang="en-US" altLang="zh-CN" dirty="0"/>
              <a:t>000</a:t>
            </a:r>
            <a:r>
              <a:rPr lang="zh-CN" altLang="en-US" dirty="0"/>
              <a:t>中超过 </a:t>
            </a:r>
            <a:r>
              <a:rPr lang="en-US" altLang="zh-CN" dirty="0">
                <a:solidFill>
                  <a:srgbClr val="FF0000"/>
                </a:solidFill>
              </a:rPr>
              <a:t>50</a:t>
            </a:r>
            <a:r>
              <a:rPr lang="en-US" altLang="zh-CN" dirty="0"/>
              <a:t> </a:t>
            </a:r>
            <a:r>
              <a:rPr lang="zh-CN" altLang="en-US" dirty="0"/>
              <a:t>家</a:t>
            </a:r>
            <a:endParaRPr lang="en-US" dirty="0"/>
          </a:p>
        </p:txBody>
      </p:sp>
      <p:pic>
        <p:nvPicPr>
          <p:cNvPr id="4" name="Picture 3" descr="104240007.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08601" y="1440115"/>
            <a:ext cx="4879308" cy="4836711"/>
          </a:xfrm>
          <a:prstGeom prst="rect">
            <a:avLst/>
          </a:prstGeom>
        </p:spPr>
      </p:pic>
    </p:spTree>
    <p:extLst>
      <p:ext uri="{BB962C8B-B14F-4D97-AF65-F5344CB8AC3E}">
        <p14:creationId xmlns:p14="http://schemas.microsoft.com/office/powerpoint/2010/main" val="402208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581254" y="3318106"/>
            <a:ext cx="9097615" cy="943976"/>
          </a:xfrm>
          <a:prstGeom prst="rect">
            <a:avLst/>
          </a:prstGeom>
          <a:ln w="12700">
            <a:miter lim="400000"/>
          </a:ln>
          <a:extLst>
            <a:ext uri="{C572A759-6A51-4108-AA02-DFA0A04FC94B}">
              <ma14:wrappingTextBoxFlag xmlns="" xmlns:ma14="http://schemas.microsoft.com/office/mac/drawingml/2011/main" val="1"/>
            </a:ext>
          </a:extLst>
        </p:spPr>
        <p:txBody>
          <a:bodyPr wrap="square" lIns="121920" tIns="60960" rIns="121920" bIns="60960" anchor="ctr">
            <a:spAutoFit/>
          </a:bodyPr>
          <a:lstStyle/>
          <a:p>
            <a:pPr>
              <a:defRPr sz="1800"/>
            </a:pPr>
            <a:r>
              <a:rPr sz="2667" dirty="0">
                <a:latin typeface="Calibri"/>
                <a:cs typeface="Calibri"/>
              </a:rPr>
              <a:t>“Forrester </a:t>
            </a:r>
            <a:r>
              <a:rPr lang="zh-CN" altLang="en-US" sz="2667" dirty="0">
                <a:latin typeface="Calibri"/>
                <a:cs typeface="Calibri"/>
              </a:rPr>
              <a:t>估计，到 </a:t>
            </a:r>
            <a:r>
              <a:rPr lang="en-US" altLang="zh-CN" sz="2667" dirty="0">
                <a:latin typeface="Calibri"/>
                <a:cs typeface="Calibri"/>
              </a:rPr>
              <a:t>2017 </a:t>
            </a:r>
            <a:r>
              <a:rPr lang="zh-CN" altLang="en-US" sz="2667" dirty="0">
                <a:latin typeface="Calibri"/>
                <a:cs typeface="Calibri"/>
              </a:rPr>
              <a:t>年，</a:t>
            </a:r>
            <a:r>
              <a:rPr lang="zh-CN" altLang="en-US" sz="2667" b="1" i="1" dirty="0">
                <a:solidFill>
                  <a:schemeClr val="accent2"/>
                </a:solidFill>
                <a:latin typeface="Calibri"/>
                <a:cs typeface="Calibri"/>
              </a:rPr>
              <a:t>超过</a:t>
            </a:r>
            <a:r>
              <a:rPr sz="2667" b="1" i="1" dirty="0">
                <a:solidFill>
                  <a:schemeClr val="accent2"/>
                </a:solidFill>
                <a:latin typeface="Calibri"/>
                <a:cs typeface="Calibri"/>
              </a:rPr>
              <a:t> </a:t>
            </a:r>
            <a:r>
              <a:rPr sz="2667" b="1" i="1" dirty="0">
                <a:solidFill>
                  <a:schemeClr val="accent2"/>
                </a:solidFill>
                <a:latin typeface="Calibri"/>
                <a:ea typeface="Gill Sans SemiBold"/>
                <a:cs typeface="Calibri"/>
                <a:sym typeface="Gill Sans SemiBold"/>
              </a:rPr>
              <a:t>25% </a:t>
            </a:r>
            <a:r>
              <a:rPr lang="zh-CN" altLang="en-US" sz="2667" b="1" i="1" dirty="0">
                <a:solidFill>
                  <a:schemeClr val="accent2"/>
                </a:solidFill>
                <a:latin typeface="Calibri"/>
                <a:ea typeface="Gill Sans SemiBold"/>
                <a:cs typeface="Calibri"/>
                <a:sym typeface="Gill Sans SemiBold"/>
              </a:rPr>
              <a:t>的企业</a:t>
            </a:r>
            <a:r>
              <a:rPr lang="en-US" sz="2667" b="1" i="1" dirty="0">
                <a:solidFill>
                  <a:schemeClr val="accent2"/>
                </a:solidFill>
                <a:latin typeface="Calibri"/>
                <a:cs typeface="Calibri"/>
                <a:sym typeface="Gill Sans SemiBold"/>
              </a:rPr>
              <a:t> </a:t>
            </a:r>
            <a:r>
              <a:rPr lang="zh-CN" altLang="en-US" sz="2667" dirty="0">
                <a:latin typeface="Calibri"/>
                <a:cs typeface="Calibri"/>
              </a:rPr>
              <a:t>将使用图数据库</a:t>
            </a:r>
            <a:r>
              <a:rPr lang="en-US" altLang="zh-CN" sz="2667" dirty="0">
                <a:latin typeface="Calibri"/>
                <a:cs typeface="Calibri"/>
              </a:rPr>
              <a:t>.</a:t>
            </a:r>
            <a:r>
              <a:rPr sz="2667" dirty="0">
                <a:latin typeface="Calibri"/>
                <a:cs typeface="Calibri"/>
              </a:rPr>
              <a:t>”</a:t>
            </a:r>
            <a:endParaRPr lang="en-US" sz="1867" dirty="0">
              <a:cs typeface="Calibri"/>
            </a:endParaRPr>
          </a:p>
        </p:txBody>
      </p:sp>
      <p:pic>
        <p:nvPicPr>
          <p:cNvPr id="122" name="droppedImage.png"/>
          <p:cNvPicPr/>
          <p:nvPr/>
        </p:nvPicPr>
        <p:blipFill>
          <a:blip r:embed="rId2" cstate="print">
            <a:extLst>
              <a:ext uri="{28A0092B-C50C-407E-A947-70E740481C1C}">
                <a14:useLocalDpi xmlns:a14="http://schemas.microsoft.com/office/drawing/2010/main"/>
              </a:ext>
            </a:extLst>
          </a:blip>
          <a:stretch>
            <a:fillRect/>
          </a:stretch>
        </p:blipFill>
        <p:spPr>
          <a:xfrm>
            <a:off x="470029" y="3442446"/>
            <a:ext cx="1880113" cy="634765"/>
          </a:xfrm>
          <a:prstGeom prst="rect">
            <a:avLst/>
          </a:prstGeom>
          <a:ln w="12700">
            <a:miter lim="400000"/>
          </a:ln>
        </p:spPr>
      </p:pic>
      <p:pic>
        <p:nvPicPr>
          <p:cNvPr id="126" name="droppedImage.png"/>
          <p:cNvPicPr/>
          <p:nvPr/>
        </p:nvPicPr>
        <p:blipFill rotWithShape="1">
          <a:blip r:embed="rId3" cstate="print">
            <a:extLst>
              <a:ext uri="{28A0092B-C50C-407E-A947-70E740481C1C}">
                <a14:useLocalDpi xmlns:a14="http://schemas.microsoft.com/office/drawing/2010/main"/>
              </a:ext>
            </a:extLst>
          </a:blip>
          <a:srcRect/>
          <a:stretch/>
        </p:blipFill>
        <p:spPr>
          <a:xfrm>
            <a:off x="387927" y="4629765"/>
            <a:ext cx="1962215" cy="618893"/>
          </a:xfrm>
          <a:prstGeom prst="rect">
            <a:avLst/>
          </a:prstGeom>
          <a:ln w="12700">
            <a:miter lim="400000"/>
          </a:ln>
        </p:spPr>
      </p:pic>
      <p:sp>
        <p:nvSpPr>
          <p:cNvPr id="2" name="Title 1"/>
          <p:cNvSpPr>
            <a:spLocks noGrp="1"/>
          </p:cNvSpPr>
          <p:nvPr>
            <p:ph type="title"/>
          </p:nvPr>
        </p:nvSpPr>
        <p:spPr/>
        <p:txBody>
          <a:bodyPr>
            <a:normAutofit/>
          </a:bodyPr>
          <a:lstStyle/>
          <a:p>
            <a:r>
              <a:rPr lang="en-US" dirty="0"/>
              <a:t>Neo4j </a:t>
            </a:r>
            <a:r>
              <a:rPr lang="zh-CN" altLang="en-US" dirty="0"/>
              <a:t>领导图数据库革命</a:t>
            </a:r>
            <a:endParaRPr lang="en-US" dirty="0"/>
          </a:p>
        </p:txBody>
      </p:sp>
      <p:sp>
        <p:nvSpPr>
          <p:cNvPr id="3" name="TextBox 2"/>
          <p:cNvSpPr txBox="1"/>
          <p:nvPr/>
        </p:nvSpPr>
        <p:spPr>
          <a:xfrm>
            <a:off x="2581255" y="4682385"/>
            <a:ext cx="8702707" cy="533544"/>
          </a:xfrm>
          <a:prstGeom prst="rect">
            <a:avLst/>
          </a:prstGeom>
          <a:noFill/>
        </p:spPr>
        <p:txBody>
          <a:bodyPr wrap="square" lIns="121920" tIns="60960" rIns="121920" bIns="60960" rtlCol="0">
            <a:spAutoFit/>
          </a:bodyPr>
          <a:lstStyle/>
          <a:p>
            <a:pPr lvl="0"/>
            <a:r>
              <a:rPr lang="en-US" sz="2667" dirty="0">
                <a:latin typeface="Calibri"/>
                <a:cs typeface="Calibri"/>
              </a:rPr>
              <a:t>“Neo4j </a:t>
            </a:r>
            <a:r>
              <a:rPr lang="zh-CN" altLang="en-US" sz="2667" dirty="0">
                <a:latin typeface="Calibri"/>
                <a:cs typeface="Calibri"/>
              </a:rPr>
              <a:t>是当前市场</a:t>
            </a:r>
            <a:r>
              <a:rPr lang="zh-CN" altLang="en-US" sz="2667" b="1" dirty="0">
                <a:solidFill>
                  <a:srgbClr val="6FB048"/>
                </a:solidFill>
                <a:latin typeface="Calibri"/>
                <a:cs typeface="Calibri"/>
              </a:rPr>
              <a:t>图数据库的领袖</a:t>
            </a:r>
            <a:r>
              <a:rPr lang="en-US" sz="2667" dirty="0">
                <a:latin typeface="Calibri"/>
                <a:cs typeface="Calibri"/>
              </a:rPr>
              <a:t>.”</a:t>
            </a:r>
          </a:p>
        </p:txBody>
      </p:sp>
      <p:sp>
        <p:nvSpPr>
          <p:cNvPr id="4" name="TextBox 3"/>
          <p:cNvSpPr txBox="1"/>
          <p:nvPr/>
        </p:nvSpPr>
        <p:spPr>
          <a:xfrm>
            <a:off x="2581255" y="1962241"/>
            <a:ext cx="9210503" cy="943976"/>
          </a:xfrm>
          <a:prstGeom prst="rect">
            <a:avLst/>
          </a:prstGeom>
          <a:noFill/>
        </p:spPr>
        <p:txBody>
          <a:bodyPr wrap="square" lIns="121920" tIns="60960" rIns="121920" bIns="60960" rtlCol="0">
            <a:spAutoFit/>
          </a:bodyPr>
          <a:lstStyle/>
          <a:p>
            <a:r>
              <a:rPr lang="en-US" sz="2667" dirty="0"/>
              <a:t>“</a:t>
            </a:r>
            <a:r>
              <a:rPr lang="zh-CN" altLang="en-US" sz="2667" dirty="0"/>
              <a:t>对于在数据捕获设计之后，追求数据驱动运营和决策的组织而言，图分析可能是</a:t>
            </a:r>
            <a:r>
              <a:rPr lang="zh-CN" altLang="en-US" sz="2667" b="1" dirty="0">
                <a:solidFill>
                  <a:schemeClr val="accent2"/>
                </a:solidFill>
              </a:rPr>
              <a:t>最有效的竞争优势</a:t>
            </a:r>
            <a:r>
              <a:rPr lang="en-US" sz="2667" dirty="0"/>
              <a:t>.”</a:t>
            </a:r>
            <a:endParaRPr lang="en-US" sz="1867" dirty="0">
              <a:solidFill>
                <a:schemeClr val="accent1">
                  <a:lumMod val="50000"/>
                </a:schemeClr>
              </a:solidFill>
            </a:endParaRPr>
          </a:p>
        </p:txBody>
      </p:sp>
      <p:pic>
        <p:nvPicPr>
          <p:cNvPr id="11" name="droppedImage.png"/>
          <p:cNvPicPr/>
          <p:nvPr/>
        </p:nvPicPr>
        <p:blipFill>
          <a:blip r:embed="rId4" cstate="print">
            <a:extLst>
              <a:ext uri="{28A0092B-C50C-407E-A947-70E740481C1C}">
                <a14:useLocalDpi xmlns:a14="http://schemas.microsoft.com/office/drawing/2010/main"/>
              </a:ext>
            </a:extLst>
          </a:blip>
          <a:stretch>
            <a:fillRect/>
          </a:stretch>
        </p:blipFill>
        <p:spPr>
          <a:xfrm>
            <a:off x="500816" y="2081346"/>
            <a:ext cx="1787749" cy="509257"/>
          </a:xfrm>
          <a:prstGeom prst="rect">
            <a:avLst/>
          </a:prstGeom>
          <a:ln w="12700">
            <a:miter lim="400000"/>
          </a:ln>
        </p:spPr>
      </p:pic>
    </p:spTree>
    <p:extLst>
      <p:ext uri="{BB962C8B-B14F-4D97-AF65-F5344CB8AC3E}">
        <p14:creationId xmlns:p14="http://schemas.microsoft.com/office/powerpoint/2010/main" val="273518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07"/>
          <p:cNvSpPr txBox="1">
            <a:spLocks/>
          </p:cNvSpPr>
          <p:nvPr/>
        </p:nvSpPr>
        <p:spPr>
          <a:xfrm>
            <a:off x="8188139" y="1724894"/>
            <a:ext cx="3039035" cy="461687"/>
          </a:xfrm>
          <a:prstGeom prst="rect">
            <a:avLst/>
          </a:prstGeom>
        </p:spPr>
        <p:txBody>
          <a:bodyPr vert="horz" lIns="121920" tIns="60960" rIns="121920" bIns="60960" rtlCol="0">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1172"/>
              </a:spcBef>
              <a:buNone/>
              <a:defRPr sz="1800"/>
            </a:pPr>
            <a:r>
              <a:rPr lang="zh-CN" altLang="en-US" sz="2133" dirty="0">
                <a:solidFill>
                  <a:srgbClr val="404040"/>
                </a:solidFill>
              </a:rPr>
              <a:t>最佳展示 </a:t>
            </a:r>
            <a:r>
              <a:rPr lang="en-US" sz="2133" dirty="0">
                <a:solidFill>
                  <a:srgbClr val="404040"/>
                </a:solidFill>
              </a:rPr>
              <a:t>100</a:t>
            </a:r>
            <a:r>
              <a:rPr lang="en-US" sz="2133" dirty="0"/>
              <a:t>  </a:t>
            </a:r>
            <a:r>
              <a:rPr lang="en-US" sz="2133" i="1" dirty="0">
                <a:solidFill>
                  <a:schemeClr val="bg1">
                    <a:lumMod val="50000"/>
                  </a:schemeClr>
                </a:solidFill>
              </a:rPr>
              <a:t>2014</a:t>
            </a:r>
            <a:endParaRPr lang="en-US" sz="2133" dirty="0"/>
          </a:p>
        </p:txBody>
      </p:sp>
      <p:sp>
        <p:nvSpPr>
          <p:cNvPr id="2" name="Title 1"/>
          <p:cNvSpPr>
            <a:spLocks noGrp="1"/>
          </p:cNvSpPr>
          <p:nvPr>
            <p:ph type="title"/>
          </p:nvPr>
        </p:nvSpPr>
        <p:spPr/>
        <p:txBody>
          <a:bodyPr>
            <a:noAutofit/>
          </a:bodyPr>
          <a:lstStyle/>
          <a:p>
            <a:r>
              <a:rPr lang="en-US" dirty="0"/>
              <a:t>Neo4j </a:t>
            </a:r>
            <a:r>
              <a:rPr lang="zh-CN" altLang="en-US" dirty="0"/>
              <a:t>获奖及头条报道</a:t>
            </a:r>
            <a:endParaRPr lang="en-US" dirty="0"/>
          </a:p>
        </p:txBody>
      </p:sp>
      <p:sp>
        <p:nvSpPr>
          <p:cNvPr id="107" name="Shape 107"/>
          <p:cNvSpPr>
            <a:spLocks noGrp="1"/>
          </p:cNvSpPr>
          <p:nvPr>
            <p:ph idx="4294967295"/>
          </p:nvPr>
        </p:nvSpPr>
        <p:spPr>
          <a:xfrm>
            <a:off x="0" y="2962275"/>
            <a:ext cx="5211763" cy="900113"/>
          </a:xfrm>
          <a:prstGeom prst="rect">
            <a:avLst/>
          </a:prstGeom>
        </p:spPr>
        <p:txBody>
          <a:bodyPr anchor="t">
            <a:noAutofit/>
          </a:bodyPr>
          <a:lstStyle/>
          <a:p>
            <a:pPr marL="0" indent="0" defTabSz="293354">
              <a:lnSpc>
                <a:spcPct val="100000"/>
              </a:lnSpc>
              <a:spcBef>
                <a:spcPts val="267"/>
              </a:spcBef>
              <a:buNone/>
              <a:defRPr sz="1800"/>
            </a:pPr>
            <a:r>
              <a:rPr lang="en-US" sz="2133" dirty="0"/>
              <a:t>ODBMS </a:t>
            </a:r>
            <a:r>
              <a:rPr lang="zh-CN" altLang="en-US" sz="2133" dirty="0"/>
              <a:t>魔力象限 </a:t>
            </a:r>
            <a:r>
              <a:rPr lang="en-US" sz="2133" i="1" dirty="0">
                <a:solidFill>
                  <a:schemeClr val="bg1">
                    <a:lumMod val="50000"/>
                  </a:schemeClr>
                </a:solidFill>
              </a:rPr>
              <a:t>2014</a:t>
            </a:r>
            <a:endParaRPr lang="en-US" sz="2133" dirty="0"/>
          </a:p>
          <a:p>
            <a:pPr marL="0" indent="0" defTabSz="293354">
              <a:lnSpc>
                <a:spcPct val="100000"/>
              </a:lnSpc>
              <a:spcBef>
                <a:spcPts val="267"/>
              </a:spcBef>
              <a:buNone/>
              <a:defRPr sz="1800"/>
            </a:pPr>
            <a:r>
              <a:rPr lang="en-US" sz="2133" dirty="0"/>
              <a:t>Who’s Who in NOSQL DBMSs   </a:t>
            </a:r>
            <a:r>
              <a:rPr lang="en-US" sz="2133" i="1" dirty="0">
                <a:solidFill>
                  <a:srgbClr val="7F7F7F"/>
                </a:solidFill>
              </a:rPr>
              <a:t>2013</a:t>
            </a:r>
            <a:endParaRPr lang="en-US" sz="2133" dirty="0"/>
          </a:p>
        </p:txBody>
      </p:sp>
      <p:pic>
        <p:nvPicPr>
          <p:cNvPr id="108" name="droppedImage.png"/>
          <p:cNvPicPr/>
          <p:nvPr/>
        </p:nvPicPr>
        <p:blipFill>
          <a:blip r:embed="rId2" cstate="print">
            <a:extLst>
              <a:ext uri="{28A0092B-C50C-407E-A947-70E740481C1C}">
                <a14:useLocalDpi xmlns:a14="http://schemas.microsoft.com/office/drawing/2010/main"/>
              </a:ext>
            </a:extLst>
          </a:blip>
          <a:stretch>
            <a:fillRect/>
          </a:stretch>
        </p:blipFill>
        <p:spPr>
          <a:xfrm>
            <a:off x="491780" y="2627672"/>
            <a:ext cx="1384081" cy="394269"/>
          </a:xfrm>
          <a:prstGeom prst="rect">
            <a:avLst/>
          </a:prstGeom>
          <a:ln w="12700">
            <a:miter lim="400000"/>
          </a:ln>
        </p:spPr>
      </p:pic>
      <p:pic>
        <p:nvPicPr>
          <p:cNvPr id="109" name="droppedImage.png"/>
          <p:cNvPicPr/>
          <p:nvPr/>
        </p:nvPicPr>
        <p:blipFill>
          <a:blip r:embed="rId3" cstate="print">
            <a:extLst>
              <a:ext uri="{28A0092B-C50C-407E-A947-70E740481C1C}">
                <a14:useLocalDpi xmlns:a14="http://schemas.microsoft.com/office/drawing/2010/main"/>
              </a:ext>
            </a:extLst>
          </a:blip>
          <a:stretch>
            <a:fillRect/>
          </a:stretch>
        </p:blipFill>
        <p:spPr>
          <a:xfrm>
            <a:off x="4930368" y="4176342"/>
            <a:ext cx="1202513" cy="1151929"/>
          </a:xfrm>
          <a:prstGeom prst="rect">
            <a:avLst/>
          </a:prstGeom>
          <a:ln w="12700">
            <a:miter lim="400000"/>
          </a:ln>
        </p:spPr>
      </p:pic>
      <p:pic>
        <p:nvPicPr>
          <p:cNvPr id="110" name="droppedImage.png"/>
          <p:cNvPicPr/>
          <p:nvPr/>
        </p:nvPicPr>
        <p:blipFill>
          <a:blip r:embed="rId4"/>
          <a:stretch>
            <a:fillRect/>
          </a:stretch>
        </p:blipFill>
        <p:spPr>
          <a:xfrm>
            <a:off x="421673" y="4000447"/>
            <a:ext cx="1546857" cy="630548"/>
          </a:xfrm>
          <a:prstGeom prst="rect">
            <a:avLst/>
          </a:prstGeom>
          <a:ln w="12700">
            <a:miter lim="400000"/>
          </a:ln>
        </p:spPr>
      </p:pic>
      <p:pic>
        <p:nvPicPr>
          <p:cNvPr id="113" name="0636920028246.png"/>
          <p:cNvPicPr/>
          <p:nvPr/>
        </p:nvPicPr>
        <p:blipFill>
          <a:blip r:embed="rId5" cstate="print">
            <a:extLst>
              <a:ext uri="{28A0092B-C50C-407E-A947-70E740481C1C}">
                <a14:useLocalDpi xmlns:a14="http://schemas.microsoft.com/office/drawing/2010/main"/>
              </a:ext>
            </a:extLst>
          </a:blip>
          <a:stretch>
            <a:fillRect/>
          </a:stretch>
        </p:blipFill>
        <p:spPr>
          <a:xfrm>
            <a:off x="8293168" y="4206987"/>
            <a:ext cx="917401" cy="1152219"/>
          </a:xfrm>
          <a:prstGeom prst="rect">
            <a:avLst/>
          </a:prstGeom>
          <a:ln w="12700">
            <a:miter lim="400000"/>
          </a:ln>
        </p:spPr>
      </p:pic>
      <p:pic>
        <p:nvPicPr>
          <p:cNvPr id="114" name="droppedImage.png"/>
          <p:cNvPicPr/>
          <p:nvPr/>
        </p:nvPicPr>
        <p:blipFill>
          <a:blip r:embed="rId6" cstate="print">
            <a:extLst>
              <a:ext uri="{28A0092B-C50C-407E-A947-70E740481C1C}">
                <a14:useLocalDpi xmlns:a14="http://schemas.microsoft.com/office/drawing/2010/main"/>
              </a:ext>
            </a:extLst>
          </a:blip>
          <a:stretch>
            <a:fillRect/>
          </a:stretch>
        </p:blipFill>
        <p:spPr>
          <a:xfrm>
            <a:off x="484249" y="1273338"/>
            <a:ext cx="1689923" cy="404709"/>
          </a:xfrm>
          <a:prstGeom prst="rect">
            <a:avLst/>
          </a:prstGeom>
          <a:ln w="12700">
            <a:miter lim="400000"/>
          </a:ln>
        </p:spPr>
      </p:pic>
      <p:pic>
        <p:nvPicPr>
          <p:cNvPr id="115" name="droppedImage.png"/>
          <p:cNvPicPr/>
          <p:nvPr/>
        </p:nvPicPr>
        <p:blipFill>
          <a:blip r:embed="rId7"/>
          <a:stretch>
            <a:fillRect/>
          </a:stretch>
        </p:blipFill>
        <p:spPr>
          <a:xfrm>
            <a:off x="8293167" y="2488835"/>
            <a:ext cx="1530349" cy="406157"/>
          </a:xfrm>
          <a:prstGeom prst="rect">
            <a:avLst/>
          </a:prstGeom>
          <a:ln w="12700">
            <a:miter lim="400000"/>
          </a:ln>
        </p:spPr>
      </p:pic>
      <p:pic>
        <p:nvPicPr>
          <p:cNvPr id="116" name="droppedImage.png"/>
          <p:cNvPicPr/>
          <p:nvPr/>
        </p:nvPicPr>
        <p:blipFill>
          <a:blip r:embed="rId8"/>
          <a:stretch>
            <a:fillRect/>
          </a:stretch>
        </p:blipFill>
        <p:spPr>
          <a:xfrm>
            <a:off x="5034824" y="2897326"/>
            <a:ext cx="983305" cy="384213"/>
          </a:xfrm>
          <a:prstGeom prst="rect">
            <a:avLst/>
          </a:prstGeom>
          <a:ln w="12700">
            <a:miter lim="400000"/>
          </a:ln>
        </p:spPr>
      </p:pic>
      <p:pic>
        <p:nvPicPr>
          <p:cNvPr id="117" name="droppedImage.png"/>
          <p:cNvPicPr/>
          <p:nvPr/>
        </p:nvPicPr>
        <p:blipFill>
          <a:blip r:embed="rId9" cstate="print">
            <a:extLst>
              <a:ext uri="{28A0092B-C50C-407E-A947-70E740481C1C}">
                <a14:useLocalDpi xmlns:a14="http://schemas.microsoft.com/office/drawing/2010/main"/>
              </a:ext>
            </a:extLst>
          </a:blip>
          <a:stretch>
            <a:fillRect/>
          </a:stretch>
        </p:blipFill>
        <p:spPr>
          <a:xfrm>
            <a:off x="4966555" y="1272596"/>
            <a:ext cx="1683616" cy="446013"/>
          </a:xfrm>
          <a:prstGeom prst="rect">
            <a:avLst/>
          </a:prstGeom>
          <a:ln w="12700">
            <a:miter lim="400000"/>
          </a:ln>
        </p:spPr>
      </p:pic>
      <p:sp>
        <p:nvSpPr>
          <p:cNvPr id="16" name="Shape 107"/>
          <p:cNvSpPr txBox="1">
            <a:spLocks/>
          </p:cNvSpPr>
          <p:nvPr/>
        </p:nvSpPr>
        <p:spPr>
          <a:xfrm>
            <a:off x="348778" y="1652275"/>
            <a:ext cx="4346833" cy="899485"/>
          </a:xfrm>
          <a:prstGeom prst="rect">
            <a:avLst/>
          </a:prstGeom>
        </p:spPr>
        <p:txBody>
          <a:bodyPr vert="horz" lIns="121920" tIns="60960" rIns="121920" bIns="60960" rtlCol="0" anchor="t">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267"/>
              </a:spcBef>
              <a:buNone/>
              <a:defRPr sz="1800"/>
            </a:pPr>
            <a:r>
              <a:rPr lang="zh-CN" altLang="en-US" sz="2133" dirty="0">
                <a:solidFill>
                  <a:schemeClr val="tx1"/>
                </a:solidFill>
              </a:rPr>
              <a:t>年度技术 </a:t>
            </a:r>
            <a:r>
              <a:rPr lang="en-US" altLang="zh-CN" sz="2133" i="1" dirty="0">
                <a:solidFill>
                  <a:schemeClr val="bg1">
                    <a:lumMod val="50000"/>
                  </a:schemeClr>
                </a:solidFill>
              </a:rPr>
              <a:t>2013 2014 2015 2016</a:t>
            </a:r>
            <a:endParaRPr lang="en-US" sz="2133" i="1" dirty="0">
              <a:solidFill>
                <a:schemeClr val="bg1">
                  <a:lumMod val="50000"/>
                </a:schemeClr>
              </a:solidFill>
            </a:endParaRPr>
          </a:p>
          <a:p>
            <a:pPr marL="0" indent="0" defTabSz="293354">
              <a:spcBef>
                <a:spcPts val="267"/>
              </a:spcBef>
              <a:buNone/>
              <a:defRPr sz="1800"/>
            </a:pPr>
            <a:r>
              <a:rPr lang="zh-CN" altLang="en-US" sz="2133" dirty="0">
                <a:solidFill>
                  <a:schemeClr val="tx1"/>
                </a:solidFill>
              </a:rPr>
              <a:t>博西大数据奖 </a:t>
            </a:r>
            <a:r>
              <a:rPr lang="en-US" altLang="zh-CN" sz="2133" i="1" dirty="0">
                <a:solidFill>
                  <a:srgbClr val="7F7F7F"/>
                </a:solidFill>
              </a:rPr>
              <a:t>2013</a:t>
            </a:r>
            <a:endParaRPr lang="en-US" sz="2133" i="1" dirty="0">
              <a:solidFill>
                <a:srgbClr val="7F7F7F"/>
              </a:solidFill>
            </a:endParaRPr>
          </a:p>
        </p:txBody>
      </p:sp>
      <p:sp>
        <p:nvSpPr>
          <p:cNvPr id="17" name="Shape 107"/>
          <p:cNvSpPr txBox="1">
            <a:spLocks/>
          </p:cNvSpPr>
          <p:nvPr/>
        </p:nvSpPr>
        <p:spPr>
          <a:xfrm>
            <a:off x="4853662" y="1718610"/>
            <a:ext cx="2992095" cy="1002013"/>
          </a:xfrm>
          <a:prstGeom prst="rect">
            <a:avLst/>
          </a:prstGeom>
        </p:spPr>
        <p:txBody>
          <a:bodyPr vert="horz" lIns="121920" tIns="60960" rIns="121920" bIns="60960" rtlCol="0" anchor="t">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267"/>
              </a:spcBef>
              <a:buNone/>
              <a:defRPr sz="1800"/>
            </a:pPr>
            <a:r>
              <a:rPr lang="zh-CN" altLang="en-US" sz="2133" dirty="0">
                <a:solidFill>
                  <a:srgbClr val="404040"/>
                </a:solidFill>
              </a:rPr>
              <a:t>数据领域中最重要的 </a:t>
            </a:r>
            <a:r>
              <a:rPr lang="en-US" sz="2133" dirty="0">
                <a:solidFill>
                  <a:srgbClr val="404040"/>
                </a:solidFill>
              </a:rPr>
              <a:t>100 </a:t>
            </a:r>
            <a:r>
              <a:rPr lang="zh-CN" altLang="en-US" sz="2133" dirty="0">
                <a:solidFill>
                  <a:srgbClr val="404040"/>
                </a:solidFill>
              </a:rPr>
              <a:t>家公司</a:t>
            </a:r>
            <a:r>
              <a:rPr lang="en-US" sz="2133" dirty="0">
                <a:solidFill>
                  <a:srgbClr val="404040"/>
                </a:solidFill>
              </a:rPr>
              <a:t> </a:t>
            </a:r>
            <a:r>
              <a:rPr lang="en-US" altLang="zh-CN" sz="2133" i="1" dirty="0">
                <a:solidFill>
                  <a:srgbClr val="7F7F7F"/>
                </a:solidFill>
              </a:rPr>
              <a:t>2016</a:t>
            </a:r>
            <a:endParaRPr lang="en-US" sz="2133" dirty="0"/>
          </a:p>
        </p:txBody>
      </p:sp>
      <p:sp>
        <p:nvSpPr>
          <p:cNvPr id="18" name="Shape 107"/>
          <p:cNvSpPr txBox="1">
            <a:spLocks/>
          </p:cNvSpPr>
          <p:nvPr/>
        </p:nvSpPr>
        <p:spPr>
          <a:xfrm>
            <a:off x="4921861" y="3281539"/>
            <a:ext cx="3025499" cy="737309"/>
          </a:xfrm>
          <a:prstGeom prst="rect">
            <a:avLst/>
          </a:prstGeom>
        </p:spPr>
        <p:txBody>
          <a:bodyPr vert="horz" lIns="121920" tIns="60960" rIns="121920" bIns="60960" rtlCol="0" anchor="t">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267"/>
              </a:spcBef>
              <a:buNone/>
              <a:defRPr sz="1800"/>
            </a:pPr>
            <a:r>
              <a:rPr lang="zh-CN" altLang="en-US" sz="2133" dirty="0">
                <a:solidFill>
                  <a:srgbClr val="404040"/>
                </a:solidFill>
              </a:rPr>
              <a:t>数据管理领域中大数据</a:t>
            </a:r>
            <a:r>
              <a:rPr lang="en-US" sz="2133" dirty="0">
                <a:solidFill>
                  <a:srgbClr val="404040"/>
                </a:solidFill>
              </a:rPr>
              <a:t> 100</a:t>
            </a:r>
            <a:r>
              <a:rPr lang="en-US" sz="2133" dirty="0"/>
              <a:t>   </a:t>
            </a:r>
            <a:r>
              <a:rPr lang="en-US" sz="2133" i="1" dirty="0">
                <a:solidFill>
                  <a:srgbClr val="7F7F7F"/>
                </a:solidFill>
              </a:rPr>
              <a:t>2013</a:t>
            </a:r>
            <a:endParaRPr lang="en-US" sz="2133" dirty="0"/>
          </a:p>
        </p:txBody>
      </p:sp>
      <p:sp>
        <p:nvSpPr>
          <p:cNvPr id="19" name="Shape 107"/>
          <p:cNvSpPr txBox="1">
            <a:spLocks/>
          </p:cNvSpPr>
          <p:nvPr/>
        </p:nvSpPr>
        <p:spPr>
          <a:xfrm>
            <a:off x="8188140" y="2956093"/>
            <a:ext cx="2721161" cy="890119"/>
          </a:xfrm>
          <a:prstGeom prst="rect">
            <a:avLst/>
          </a:prstGeom>
        </p:spPr>
        <p:txBody>
          <a:bodyPr vert="horz" lIns="121920" tIns="60960" rIns="121920" bIns="60960" rtlCol="0" anchor="t">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267"/>
              </a:spcBef>
              <a:buNone/>
              <a:defRPr sz="1800"/>
            </a:pPr>
            <a:r>
              <a:rPr lang="en-US" sz="2133" dirty="0">
                <a:solidFill>
                  <a:srgbClr val="404040"/>
                </a:solidFill>
              </a:rPr>
              <a:t>“</a:t>
            </a:r>
            <a:r>
              <a:rPr lang="zh-CN" altLang="en-US" sz="2133" dirty="0">
                <a:solidFill>
                  <a:srgbClr val="404040"/>
                </a:solidFill>
              </a:rPr>
              <a:t>图数据库管理系统中的领先者是</a:t>
            </a:r>
            <a:r>
              <a:rPr lang="en-US" sz="2133" dirty="0">
                <a:solidFill>
                  <a:srgbClr val="404040"/>
                </a:solidFill>
              </a:rPr>
              <a:t> Neo4j” </a:t>
            </a:r>
            <a:r>
              <a:rPr lang="en-US" sz="2133" i="1" dirty="0">
                <a:solidFill>
                  <a:schemeClr val="bg1">
                    <a:lumMod val="50000"/>
                  </a:schemeClr>
                </a:solidFill>
              </a:rPr>
              <a:t>2014</a:t>
            </a:r>
            <a:endParaRPr lang="en-US" sz="2133" dirty="0">
              <a:solidFill>
                <a:srgbClr val="404040"/>
              </a:solidFill>
            </a:endParaRPr>
          </a:p>
        </p:txBody>
      </p:sp>
      <p:sp>
        <p:nvSpPr>
          <p:cNvPr id="21" name="Shape 107"/>
          <p:cNvSpPr txBox="1">
            <a:spLocks/>
          </p:cNvSpPr>
          <p:nvPr/>
        </p:nvSpPr>
        <p:spPr>
          <a:xfrm>
            <a:off x="376515" y="4571786"/>
            <a:ext cx="4347396" cy="1069695"/>
          </a:xfrm>
          <a:prstGeom prst="rect">
            <a:avLst/>
          </a:prstGeom>
        </p:spPr>
        <p:txBody>
          <a:bodyPr vert="horz" lIns="121920" tIns="60960" rIns="121920" bIns="60960" rtlCol="0">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1172"/>
              </a:spcBef>
              <a:buNone/>
              <a:defRPr sz="1800"/>
            </a:pPr>
            <a:r>
              <a:rPr lang="en-US" sz="2133" dirty="0" err="1">
                <a:solidFill>
                  <a:srgbClr val="404040"/>
                </a:solidFill>
              </a:rPr>
              <a:t>Neo's</a:t>
            </a:r>
            <a:r>
              <a:rPr lang="en-US" sz="2133" dirty="0">
                <a:solidFill>
                  <a:srgbClr val="404040"/>
                </a:solidFill>
              </a:rPr>
              <a:t> </a:t>
            </a:r>
            <a:r>
              <a:rPr lang="en-US" sz="2133" dirty="0" err="1">
                <a:solidFill>
                  <a:srgbClr val="404040"/>
                </a:solidFill>
              </a:rPr>
              <a:t>GraphConnect</a:t>
            </a:r>
            <a:r>
              <a:rPr lang="en-US" sz="2133" dirty="0">
                <a:solidFill>
                  <a:srgbClr val="404040"/>
                </a:solidFill>
              </a:rPr>
              <a:t> shows graph databases coming into their own Matt </a:t>
            </a:r>
            <a:r>
              <a:rPr lang="en-US" sz="2133" dirty="0" err="1">
                <a:solidFill>
                  <a:srgbClr val="404040"/>
                </a:solidFill>
              </a:rPr>
              <a:t>Aslett</a:t>
            </a:r>
            <a:r>
              <a:rPr lang="en-US" sz="2133" dirty="0"/>
              <a:t>   </a:t>
            </a:r>
            <a:r>
              <a:rPr lang="en-US" sz="2133" i="1" dirty="0">
                <a:solidFill>
                  <a:srgbClr val="7F7F7F"/>
                </a:solidFill>
              </a:rPr>
              <a:t>2013</a:t>
            </a:r>
            <a:endParaRPr lang="en-US" sz="2133" dirty="0"/>
          </a:p>
        </p:txBody>
      </p:sp>
      <p:sp>
        <p:nvSpPr>
          <p:cNvPr id="22" name="Shape 107"/>
          <p:cNvSpPr txBox="1">
            <a:spLocks/>
          </p:cNvSpPr>
          <p:nvPr/>
        </p:nvSpPr>
        <p:spPr>
          <a:xfrm>
            <a:off x="4873921" y="5223381"/>
            <a:ext cx="3220220" cy="754065"/>
          </a:xfrm>
          <a:prstGeom prst="rect">
            <a:avLst/>
          </a:prstGeom>
        </p:spPr>
        <p:txBody>
          <a:bodyPr vert="horz" lIns="121920" tIns="60960" rIns="121920" bIns="60960" rtlCol="0">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1172"/>
              </a:spcBef>
              <a:buNone/>
              <a:defRPr sz="1800"/>
            </a:pPr>
            <a:r>
              <a:rPr lang="en-US" sz="2133" dirty="0">
                <a:solidFill>
                  <a:srgbClr val="404040"/>
                </a:solidFill>
              </a:rPr>
              <a:t>Neo Technology – </a:t>
            </a:r>
            <a:r>
              <a:rPr lang="zh-CN" altLang="en-US" sz="2133" dirty="0">
                <a:solidFill>
                  <a:srgbClr val="404040"/>
                </a:solidFill>
              </a:rPr>
              <a:t>图数据库的兴起 </a:t>
            </a:r>
            <a:r>
              <a:rPr lang="en-US" sz="2133" dirty="0">
                <a:solidFill>
                  <a:srgbClr val="404040"/>
                </a:solidFill>
              </a:rPr>
              <a:t>–  Robin Bloor</a:t>
            </a:r>
            <a:r>
              <a:rPr lang="en-US" sz="2133" dirty="0"/>
              <a:t>   </a:t>
            </a:r>
            <a:r>
              <a:rPr lang="en-US" sz="2133" i="1" dirty="0">
                <a:solidFill>
                  <a:srgbClr val="7F7F7F"/>
                </a:solidFill>
              </a:rPr>
              <a:t>2013</a:t>
            </a:r>
            <a:endParaRPr lang="en-US" sz="2133" dirty="0"/>
          </a:p>
        </p:txBody>
      </p:sp>
      <p:pic>
        <p:nvPicPr>
          <p:cNvPr id="4" name="Picture 3"/>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301033" y="1273338"/>
            <a:ext cx="1345697" cy="451556"/>
          </a:xfrm>
          <a:prstGeom prst="rect">
            <a:avLst/>
          </a:prstGeom>
        </p:spPr>
      </p:pic>
      <p:sp>
        <p:nvSpPr>
          <p:cNvPr id="25" name="Shape 107"/>
          <p:cNvSpPr txBox="1">
            <a:spLocks/>
          </p:cNvSpPr>
          <p:nvPr/>
        </p:nvSpPr>
        <p:spPr>
          <a:xfrm>
            <a:off x="9336610" y="4206986"/>
            <a:ext cx="2482857" cy="1692369"/>
          </a:xfrm>
          <a:prstGeom prst="rect">
            <a:avLst/>
          </a:prstGeom>
        </p:spPr>
        <p:txBody>
          <a:bodyPr vert="horz" lIns="121920" tIns="60960" rIns="121920" bIns="60960" rtlCol="0" anchor="t">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93354">
              <a:spcBef>
                <a:spcPts val="267"/>
              </a:spcBef>
              <a:buNone/>
              <a:defRPr sz="1800"/>
            </a:pPr>
            <a:r>
              <a:rPr lang="en-US" sz="2133" dirty="0">
                <a:solidFill>
                  <a:srgbClr val="404040"/>
                </a:solidFill>
              </a:rPr>
              <a:t>O’Reilly</a:t>
            </a:r>
            <a:br>
              <a:rPr lang="en-US" sz="2133" dirty="0">
                <a:solidFill>
                  <a:srgbClr val="404040"/>
                </a:solidFill>
              </a:rPr>
            </a:br>
            <a:r>
              <a:rPr lang="zh-CN" altLang="en-US" sz="2133" dirty="0">
                <a:solidFill>
                  <a:srgbClr val="404040"/>
                </a:solidFill>
              </a:rPr>
              <a:t>出版</a:t>
            </a:r>
            <a:r>
              <a:rPr lang="en-US" sz="2133" dirty="0">
                <a:solidFill>
                  <a:srgbClr val="404040"/>
                </a:solidFill>
              </a:rPr>
              <a:t> – </a:t>
            </a:r>
            <a:br>
              <a:rPr lang="en-US" sz="2133" dirty="0">
                <a:solidFill>
                  <a:srgbClr val="404040"/>
                </a:solidFill>
              </a:rPr>
            </a:br>
            <a:r>
              <a:rPr lang="zh-CN" altLang="en-US" sz="2133" i="1" dirty="0">
                <a:solidFill>
                  <a:srgbClr val="404040"/>
                </a:solidFill>
              </a:rPr>
              <a:t>图数据库</a:t>
            </a:r>
            <a:br>
              <a:rPr lang="en-US" sz="2133" i="1" dirty="0"/>
            </a:br>
            <a:r>
              <a:rPr lang="zh-CN" altLang="en-US" sz="2133" dirty="0">
                <a:solidFill>
                  <a:schemeClr val="bg1">
                    <a:lumMod val="50000"/>
                  </a:schemeClr>
                </a:solidFill>
              </a:rPr>
              <a:t>由</a:t>
            </a:r>
            <a:r>
              <a:rPr lang="en-US" sz="2133" dirty="0">
                <a:solidFill>
                  <a:schemeClr val="bg1">
                    <a:lumMod val="50000"/>
                  </a:schemeClr>
                </a:solidFill>
              </a:rPr>
              <a:t> Neo Technology </a:t>
            </a:r>
            <a:r>
              <a:rPr lang="zh-CN" altLang="en-US" sz="2133" dirty="0">
                <a:solidFill>
                  <a:schemeClr val="bg1">
                    <a:lumMod val="50000"/>
                  </a:schemeClr>
                </a:solidFill>
              </a:rPr>
              <a:t>职员编著</a:t>
            </a:r>
            <a:endParaRPr lang="en-US" sz="2133" dirty="0">
              <a:solidFill>
                <a:schemeClr val="bg1">
                  <a:lumMod val="50000"/>
                </a:schemeClr>
              </a:solidFill>
            </a:endParaRPr>
          </a:p>
        </p:txBody>
      </p:sp>
    </p:spTree>
    <p:extLst>
      <p:ext uri="{BB962C8B-B14F-4D97-AF65-F5344CB8AC3E}">
        <p14:creationId xmlns:p14="http://schemas.microsoft.com/office/powerpoint/2010/main" val="250267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a:t>
            </a:r>
            <a:r>
              <a:rPr lang="zh-CN" altLang="en-US" dirty="0"/>
              <a:t>关键产品特征</a:t>
            </a:r>
            <a:endParaRPr lang="en-US" dirty="0"/>
          </a:p>
        </p:txBody>
      </p:sp>
      <p:sp>
        <p:nvSpPr>
          <p:cNvPr id="3" name="Content Placeholder 2"/>
          <p:cNvSpPr>
            <a:spLocks noGrp="1"/>
          </p:cNvSpPr>
          <p:nvPr>
            <p:ph idx="4294967295"/>
          </p:nvPr>
        </p:nvSpPr>
        <p:spPr>
          <a:xfrm>
            <a:off x="962025" y="1228725"/>
            <a:ext cx="4754769" cy="4051300"/>
          </a:xfrm>
        </p:spPr>
        <p:txBody>
          <a:bodyPr>
            <a:noAutofit/>
          </a:bodyPr>
          <a:lstStyle/>
          <a:p>
            <a:pPr marL="0" indent="0">
              <a:lnSpc>
                <a:spcPct val="100000"/>
              </a:lnSpc>
              <a:spcBef>
                <a:spcPts val="1067"/>
              </a:spcBef>
              <a:buNone/>
            </a:pPr>
            <a:r>
              <a:rPr lang="zh-CN" altLang="en-US" sz="2533" b="1" dirty="0">
                <a:solidFill>
                  <a:schemeClr val="accent2"/>
                </a:solidFill>
              </a:rPr>
              <a:t>原生的图存储</a:t>
            </a:r>
            <a:br>
              <a:rPr lang="en-US" sz="2533" dirty="0"/>
            </a:br>
            <a:r>
              <a:rPr lang="zh-CN" altLang="en-US" sz="2533" dirty="0"/>
              <a:t>确保数据一致性和性能</a:t>
            </a:r>
            <a:endParaRPr lang="en-US" sz="2533" dirty="0"/>
          </a:p>
          <a:p>
            <a:pPr marL="0" indent="0">
              <a:lnSpc>
                <a:spcPct val="100000"/>
              </a:lnSpc>
              <a:spcBef>
                <a:spcPts val="1067"/>
              </a:spcBef>
              <a:buNone/>
            </a:pPr>
            <a:r>
              <a:rPr lang="zh-CN" altLang="en-US" sz="2533" b="1" dirty="0">
                <a:solidFill>
                  <a:schemeClr val="accent2"/>
                </a:solidFill>
              </a:rPr>
              <a:t>原生的图处理</a:t>
            </a:r>
            <a:br>
              <a:rPr lang="en-US" sz="2533" dirty="0"/>
            </a:br>
            <a:r>
              <a:rPr lang="zh-CN" altLang="en-US" sz="2533" dirty="0"/>
              <a:t>实时下每秒达数以百万跳</a:t>
            </a:r>
            <a:endParaRPr lang="en-US" sz="2533" dirty="0"/>
          </a:p>
          <a:p>
            <a:pPr marL="0" indent="0">
              <a:lnSpc>
                <a:spcPct val="100000"/>
              </a:lnSpc>
              <a:spcBef>
                <a:spcPts val="1067"/>
              </a:spcBef>
              <a:buNone/>
            </a:pPr>
            <a:r>
              <a:rPr lang="en-US" sz="2533" b="1" dirty="0">
                <a:solidFill>
                  <a:schemeClr val="accent2"/>
                </a:solidFill>
              </a:rPr>
              <a:t>“</a:t>
            </a:r>
            <a:r>
              <a:rPr lang="zh-CN" altLang="en-US" sz="2533" b="1" dirty="0">
                <a:solidFill>
                  <a:schemeClr val="accent2"/>
                </a:solidFill>
              </a:rPr>
              <a:t>白板友好</a:t>
            </a:r>
            <a:r>
              <a:rPr lang="en-US" sz="2533" b="1" dirty="0">
                <a:solidFill>
                  <a:schemeClr val="accent2"/>
                </a:solidFill>
              </a:rPr>
              <a:t>” </a:t>
            </a:r>
            <a:r>
              <a:rPr lang="zh-CN" altLang="en-US" sz="2533" b="1" dirty="0">
                <a:solidFill>
                  <a:schemeClr val="accent2"/>
                </a:solidFill>
              </a:rPr>
              <a:t>数据建模</a:t>
            </a:r>
            <a:br>
              <a:rPr lang="en-US" sz="2533" b="1" dirty="0"/>
            </a:br>
            <a:r>
              <a:rPr lang="zh-CN" altLang="en-US" sz="2533" dirty="0"/>
              <a:t>数据建模更加自然</a:t>
            </a:r>
            <a:endParaRPr lang="en-US" sz="2533" dirty="0"/>
          </a:p>
          <a:p>
            <a:pPr marL="0" indent="0">
              <a:lnSpc>
                <a:spcPct val="100000"/>
              </a:lnSpc>
              <a:spcBef>
                <a:spcPts val="1067"/>
              </a:spcBef>
              <a:buNone/>
            </a:pPr>
            <a:r>
              <a:rPr lang="zh-CN" altLang="en-US" sz="2533" b="1" dirty="0">
                <a:solidFill>
                  <a:schemeClr val="accent2"/>
                </a:solidFill>
              </a:rPr>
              <a:t>数据完整性高</a:t>
            </a:r>
            <a:br>
              <a:rPr lang="en-US" sz="2533" b="1" dirty="0"/>
            </a:br>
            <a:r>
              <a:rPr lang="zh-CN" altLang="en-US" sz="2533" dirty="0"/>
              <a:t>完全支持</a:t>
            </a:r>
            <a:r>
              <a:rPr lang="en-US" sz="2533" dirty="0"/>
              <a:t> ACID </a:t>
            </a:r>
            <a:r>
              <a:rPr lang="zh-CN" altLang="en-US" sz="2533" dirty="0"/>
              <a:t>事务处理</a:t>
            </a:r>
            <a:endParaRPr lang="en-US" sz="2533" dirty="0"/>
          </a:p>
        </p:txBody>
      </p:sp>
      <p:sp>
        <p:nvSpPr>
          <p:cNvPr id="4" name="Content Placeholder 2"/>
          <p:cNvSpPr txBox="1">
            <a:spLocks/>
          </p:cNvSpPr>
          <p:nvPr/>
        </p:nvSpPr>
        <p:spPr>
          <a:xfrm>
            <a:off x="6065212" y="1227952"/>
            <a:ext cx="5716283" cy="4052361"/>
          </a:xfrm>
          <a:prstGeom prst="rect">
            <a:avLst/>
          </a:prstGeom>
        </p:spPr>
        <p:txBody>
          <a:bodyPr vert="horz" lIns="121920" tIns="60960" rIns="121920" bIns="60960" rtlCol="0">
            <a:noAutofit/>
          </a:bodyPr>
          <a:lstStyle>
            <a:lvl1pPr marL="228600" indent="-228600" algn="l" defTabSz="457200" rtl="0" eaLnBrk="1" latinLnBrk="0" hangingPunct="1">
              <a:lnSpc>
                <a:spcPct val="90000"/>
              </a:lnSpc>
              <a:spcBef>
                <a:spcPts val="500"/>
              </a:spcBef>
              <a:buClr>
                <a:schemeClr val="accent2"/>
              </a:buClr>
              <a:buFont typeface="Arial"/>
              <a:buChar char="•"/>
              <a:defRPr sz="2200" kern="1200">
                <a:solidFill>
                  <a:schemeClr val="tx1">
                    <a:lumMod val="65000"/>
                    <a:lumOff val="35000"/>
                  </a:schemeClr>
                </a:solidFill>
                <a:latin typeface="Calibri"/>
                <a:ea typeface="+mn-ea"/>
                <a:cs typeface="Calibri"/>
              </a:defRPr>
            </a:lvl1pPr>
            <a:lvl2pPr marL="517525" indent="-230188" algn="l" defTabSz="457200" rtl="0" eaLnBrk="1" latinLnBrk="0" hangingPunct="1">
              <a:lnSpc>
                <a:spcPct val="90000"/>
              </a:lnSpc>
              <a:spcBef>
                <a:spcPts val="500"/>
              </a:spcBef>
              <a:buClr>
                <a:srgbClr val="69B445"/>
              </a:buClr>
              <a:buFont typeface="Arial"/>
              <a:buChar char="•"/>
              <a:defRPr sz="2000" kern="1200">
                <a:solidFill>
                  <a:schemeClr val="tx1">
                    <a:lumMod val="65000"/>
                    <a:lumOff val="35000"/>
                  </a:schemeClr>
                </a:solidFill>
                <a:latin typeface="Calibri"/>
                <a:ea typeface="+mn-ea"/>
                <a:cs typeface="Calibri"/>
              </a:defRPr>
            </a:lvl2pPr>
            <a:lvl3pPr marL="798513" indent="-228600" algn="l" defTabSz="457200" rtl="0" eaLnBrk="1" latinLnBrk="0" hangingPunct="1">
              <a:lnSpc>
                <a:spcPct val="90000"/>
              </a:lnSpc>
              <a:spcBef>
                <a:spcPts val="500"/>
              </a:spcBef>
              <a:buClr>
                <a:srgbClr val="69B445"/>
              </a:buClr>
              <a:buFont typeface="Arial"/>
              <a:buChar char="•"/>
              <a:defRPr sz="1800" kern="1200">
                <a:solidFill>
                  <a:schemeClr val="tx1">
                    <a:lumMod val="50000"/>
                    <a:lumOff val="50000"/>
                  </a:schemeClr>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1067"/>
              </a:spcBef>
              <a:buNone/>
            </a:pPr>
            <a:r>
              <a:rPr lang="zh-CN" altLang="en-US" sz="2533" b="1" dirty="0">
                <a:solidFill>
                  <a:schemeClr val="accent2"/>
                </a:solidFill>
              </a:rPr>
              <a:t>功能强大，富有表现力的查询语言</a:t>
            </a:r>
            <a:br>
              <a:rPr lang="en-US" sz="2533" b="1" dirty="0"/>
            </a:br>
            <a:r>
              <a:rPr lang="zh-CN" altLang="en-US" sz="2533" dirty="0">
                <a:solidFill>
                  <a:srgbClr val="404040"/>
                </a:solidFill>
              </a:rPr>
              <a:t>比 </a:t>
            </a:r>
            <a:r>
              <a:rPr lang="en-US" altLang="zh-CN" sz="2533" dirty="0">
                <a:solidFill>
                  <a:srgbClr val="404040"/>
                </a:solidFill>
              </a:rPr>
              <a:t>SQL </a:t>
            </a:r>
            <a:r>
              <a:rPr lang="zh-CN" altLang="en-US" sz="2533" dirty="0">
                <a:solidFill>
                  <a:srgbClr val="404040"/>
                </a:solidFill>
              </a:rPr>
              <a:t>要少</a:t>
            </a:r>
            <a:r>
              <a:rPr lang="en-US" sz="2533" dirty="0">
                <a:solidFill>
                  <a:srgbClr val="404040"/>
                </a:solidFill>
              </a:rPr>
              <a:t> 10 </a:t>
            </a:r>
            <a:r>
              <a:rPr lang="zh-CN" altLang="en-US" sz="2533" dirty="0">
                <a:solidFill>
                  <a:srgbClr val="404040"/>
                </a:solidFill>
              </a:rPr>
              <a:t>到</a:t>
            </a:r>
            <a:r>
              <a:rPr lang="en-US" sz="2533" dirty="0">
                <a:solidFill>
                  <a:srgbClr val="404040"/>
                </a:solidFill>
              </a:rPr>
              <a:t> 100 </a:t>
            </a:r>
            <a:r>
              <a:rPr lang="zh-CN" altLang="en-US" sz="2533" dirty="0">
                <a:solidFill>
                  <a:srgbClr val="404040"/>
                </a:solidFill>
              </a:rPr>
              <a:t>倍的代码</a:t>
            </a:r>
            <a:endParaRPr lang="en-US" sz="2533" dirty="0">
              <a:solidFill>
                <a:srgbClr val="404040"/>
              </a:solidFill>
            </a:endParaRPr>
          </a:p>
          <a:p>
            <a:pPr marL="0" indent="0">
              <a:lnSpc>
                <a:spcPct val="100000"/>
              </a:lnSpc>
              <a:spcBef>
                <a:spcPts val="1067"/>
              </a:spcBef>
              <a:buNone/>
            </a:pPr>
            <a:r>
              <a:rPr lang="zh-CN" altLang="en-US" sz="2533" b="1" dirty="0">
                <a:solidFill>
                  <a:schemeClr val="accent2"/>
                </a:solidFill>
              </a:rPr>
              <a:t>可伸缩性和高可用性</a:t>
            </a:r>
            <a:br>
              <a:rPr lang="en-US" sz="2533" b="1" dirty="0"/>
            </a:br>
            <a:r>
              <a:rPr lang="zh-CN" altLang="en-US" sz="2533" b="1" dirty="0"/>
              <a:t>图的</a:t>
            </a:r>
            <a:r>
              <a:rPr lang="zh-CN" altLang="en-US" sz="2533" dirty="0">
                <a:solidFill>
                  <a:srgbClr val="404040"/>
                </a:solidFill>
              </a:rPr>
              <a:t>垂直和水平伸缩优化</a:t>
            </a:r>
            <a:endParaRPr lang="en-US" sz="2533" dirty="0">
              <a:solidFill>
                <a:srgbClr val="404040"/>
              </a:solidFill>
            </a:endParaRPr>
          </a:p>
          <a:p>
            <a:pPr marL="0" indent="0">
              <a:lnSpc>
                <a:spcPct val="100000"/>
              </a:lnSpc>
              <a:spcBef>
                <a:spcPts val="1067"/>
              </a:spcBef>
              <a:buNone/>
            </a:pPr>
            <a:r>
              <a:rPr lang="zh-CN" altLang="en-US" sz="2533" b="1" dirty="0">
                <a:solidFill>
                  <a:schemeClr val="accent2"/>
                </a:solidFill>
              </a:rPr>
              <a:t>内置的</a:t>
            </a:r>
            <a:r>
              <a:rPr lang="en-US" sz="2533" b="1" dirty="0">
                <a:solidFill>
                  <a:schemeClr val="accent2"/>
                </a:solidFill>
              </a:rPr>
              <a:t> ETL</a:t>
            </a:r>
            <a:br>
              <a:rPr lang="en-US" sz="2533" dirty="0">
                <a:solidFill>
                  <a:schemeClr val="accent2"/>
                </a:solidFill>
              </a:rPr>
            </a:br>
            <a:r>
              <a:rPr lang="zh-CN" altLang="en-US" sz="2533" dirty="0">
                <a:solidFill>
                  <a:srgbClr val="404040"/>
                </a:solidFill>
              </a:rPr>
              <a:t>其它数据库的无缝导入</a:t>
            </a:r>
            <a:endParaRPr lang="en-US" sz="2533" dirty="0">
              <a:solidFill>
                <a:srgbClr val="404040"/>
              </a:solidFill>
            </a:endParaRPr>
          </a:p>
          <a:p>
            <a:pPr marL="0" indent="0">
              <a:lnSpc>
                <a:spcPct val="100000"/>
              </a:lnSpc>
              <a:spcBef>
                <a:spcPts val="1067"/>
              </a:spcBef>
              <a:buNone/>
            </a:pPr>
            <a:r>
              <a:rPr lang="zh-CN" altLang="en-US" sz="2533" b="1" dirty="0">
                <a:solidFill>
                  <a:schemeClr val="accent2"/>
                </a:solidFill>
              </a:rPr>
              <a:t>集成</a:t>
            </a:r>
            <a:br>
              <a:rPr lang="en-US" sz="2533" b="1" dirty="0">
                <a:solidFill>
                  <a:schemeClr val="accent2"/>
                </a:solidFill>
              </a:rPr>
            </a:br>
            <a:r>
              <a:rPr lang="zh-CN" altLang="en-US" sz="2533" dirty="0">
                <a:solidFill>
                  <a:srgbClr val="404040"/>
                </a:solidFill>
              </a:rPr>
              <a:t>流行语言的驱动程序及 </a:t>
            </a:r>
            <a:r>
              <a:rPr lang="en-US" altLang="zh-CN" sz="2533" dirty="0">
                <a:solidFill>
                  <a:srgbClr val="404040"/>
                </a:solidFill>
              </a:rPr>
              <a:t>API</a:t>
            </a:r>
            <a:endParaRPr lang="en-US" sz="2533" dirty="0">
              <a:solidFill>
                <a:srgbClr val="404040"/>
              </a:solidFill>
            </a:endParaRPr>
          </a:p>
        </p:txBody>
      </p:sp>
      <p:sp>
        <p:nvSpPr>
          <p:cNvPr id="10" name="Can 9"/>
          <p:cNvSpPr/>
          <p:nvPr/>
        </p:nvSpPr>
        <p:spPr>
          <a:xfrm>
            <a:off x="4012819" y="5459145"/>
            <a:ext cx="723796" cy="661211"/>
          </a:xfrm>
          <a:prstGeom prst="can">
            <a:avLst/>
          </a:prstGeom>
          <a:solidFill>
            <a:srgbClr val="9CC8E9"/>
          </a:solidFill>
          <a:ln>
            <a:noFill/>
          </a:ln>
          <a:effectLst>
            <a:outerShdw blurRad="152400" dist="25400" dir="5400000" sx="90000" sy="-19000" rotWithShape="0">
              <a:schemeClr val="accent1">
                <a:alpha val="1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4" name="Group 13"/>
          <p:cNvGrpSpPr/>
          <p:nvPr/>
        </p:nvGrpSpPr>
        <p:grpSpPr>
          <a:xfrm>
            <a:off x="5579674" y="5454761"/>
            <a:ext cx="779225" cy="779225"/>
            <a:chOff x="1874056" y="1259853"/>
            <a:chExt cx="1772767" cy="1772767"/>
          </a:xfrm>
          <a:effectLst>
            <a:outerShdw blurRad="152400" dist="25400" dir="5400000" sx="90000" sy="-19000" rotWithShape="0">
              <a:schemeClr val="accent1">
                <a:alpha val="15000"/>
              </a:schemeClr>
            </a:outerShdw>
          </a:effectLst>
        </p:grpSpPr>
        <p:sp>
          <p:nvSpPr>
            <p:cNvPr id="15" name="Oval 14"/>
            <p:cNvSpPr/>
            <p:nvPr/>
          </p:nvSpPr>
          <p:spPr>
            <a:xfrm>
              <a:off x="1874056" y="1259853"/>
              <a:ext cx="1772767" cy="1772767"/>
            </a:xfrm>
            <a:prstGeom prst="ellipse">
              <a:avLst/>
            </a:prstGeom>
            <a:solidFill>
              <a:srgbClr val="9CC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2">
                    <a:lumMod val="40000"/>
                    <a:lumOff val="60000"/>
                  </a:schemeClr>
                </a:solidFill>
              </a:endParaRPr>
            </a:p>
          </p:txBody>
        </p:sp>
        <p:pic>
          <p:nvPicPr>
            <p:cNvPr id="17" name="Picture 16" descr="ManAvatarAqua.png"/>
            <p:cNvPicPr>
              <a:picLocks noChangeAspect="1"/>
            </p:cNvPicPr>
            <p:nvPr/>
          </p:nvPicPr>
          <p:blipFill>
            <a:blip r:embed="rId3" cstate="print">
              <a:biLevel thresh="50000"/>
              <a:extLst>
                <a:ext uri="{28A0092B-C50C-407E-A947-70E740481C1C}">
                  <a14:useLocalDpi xmlns:a14="http://schemas.microsoft.com/office/drawing/2010/main"/>
                </a:ext>
              </a:extLst>
            </a:blip>
            <a:stretch>
              <a:fillRect/>
            </a:stretch>
          </p:blipFill>
          <p:spPr>
            <a:xfrm>
              <a:off x="2186010" y="1435215"/>
              <a:ext cx="1181366" cy="1308970"/>
            </a:xfrm>
            <a:prstGeom prst="rect">
              <a:avLst/>
            </a:prstGeom>
          </p:spPr>
        </p:pic>
      </p:grpSp>
      <p:grpSp>
        <p:nvGrpSpPr>
          <p:cNvPr id="5" name="Group 4"/>
          <p:cNvGrpSpPr/>
          <p:nvPr/>
        </p:nvGrpSpPr>
        <p:grpSpPr>
          <a:xfrm>
            <a:off x="2294528" y="5517367"/>
            <a:ext cx="875233" cy="624672"/>
            <a:chOff x="1637668" y="4024230"/>
            <a:chExt cx="818834" cy="584419"/>
          </a:xfrm>
        </p:grpSpPr>
        <p:sp>
          <p:nvSpPr>
            <p:cNvPr id="37" name="Rectangle 36"/>
            <p:cNvSpPr/>
            <p:nvPr/>
          </p:nvSpPr>
          <p:spPr>
            <a:xfrm>
              <a:off x="1637668" y="4024230"/>
              <a:ext cx="818834" cy="584419"/>
            </a:xfrm>
            <a:prstGeom prst="rect">
              <a:avLst/>
            </a:prstGeom>
            <a:solidFill>
              <a:srgbClr val="C4DEF1"/>
            </a:solidFill>
            <a:ln>
              <a:noFill/>
            </a:ln>
            <a:effectLst>
              <a:outerShdw blurRad="152400" dist="25400" dir="5400000" sx="90000" sy="-19000" rotWithShape="0">
                <a:schemeClr val="accent1">
                  <a:alpha val="1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5" name="Group 24"/>
            <p:cNvGrpSpPr/>
            <p:nvPr/>
          </p:nvGrpSpPr>
          <p:grpSpPr>
            <a:xfrm rot="10800000">
              <a:off x="1708741" y="4074346"/>
              <a:ext cx="646923" cy="461132"/>
              <a:chOff x="4468691" y="94578"/>
              <a:chExt cx="930730" cy="729774"/>
            </a:xfrm>
            <a:effectLst>
              <a:outerShdw blurRad="152400" dist="25400" dir="5400000" sx="90000" sy="-19000" rotWithShape="0">
                <a:schemeClr val="accent1">
                  <a:alpha val="15000"/>
                </a:schemeClr>
              </a:outerShdw>
            </a:effectLst>
          </p:grpSpPr>
          <p:cxnSp>
            <p:nvCxnSpPr>
              <p:cNvPr id="27" name="Straight Connector 26"/>
              <p:cNvCxnSpPr/>
              <p:nvPr/>
            </p:nvCxnSpPr>
            <p:spPr>
              <a:xfrm flipV="1">
                <a:off x="4532808" y="198739"/>
                <a:ext cx="426542" cy="166039"/>
              </a:xfrm>
              <a:prstGeom prst="line">
                <a:avLst/>
              </a:prstGeom>
              <a:ln w="28575" cmpd="sng">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V="1">
                <a:off x="4506972" y="586436"/>
                <a:ext cx="426542" cy="166039"/>
              </a:xfrm>
              <a:prstGeom prst="line">
                <a:avLst/>
              </a:prstGeom>
              <a:ln w="28575" cmpd="sng">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32" idx="0"/>
                <a:endCxn id="34" idx="4"/>
              </p:cNvCxnSpPr>
              <p:nvPr/>
            </p:nvCxnSpPr>
            <p:spPr>
              <a:xfrm rot="10800000">
                <a:off x="4582992" y="443941"/>
                <a:ext cx="0" cy="151812"/>
              </a:xfrm>
              <a:prstGeom prst="line">
                <a:avLst/>
              </a:prstGeom>
              <a:ln w="28575" cmpd="sng">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p:cNvCxnSpPr>
                <a:stCxn id="33" idx="6"/>
                <a:endCxn id="31" idx="2"/>
              </p:cNvCxnSpPr>
              <p:nvPr/>
            </p:nvCxnSpPr>
            <p:spPr>
              <a:xfrm flipV="1">
                <a:off x="5054836" y="587897"/>
                <a:ext cx="115985" cy="161"/>
              </a:xfrm>
              <a:prstGeom prst="line">
                <a:avLst/>
              </a:prstGeom>
              <a:ln w="28575" cmpd="sng">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sp>
            <p:nvSpPr>
              <p:cNvPr id="31" name="Oval 30"/>
              <p:cNvSpPr/>
              <p:nvPr/>
            </p:nvSpPr>
            <p:spPr>
              <a:xfrm>
                <a:off x="5170821" y="473597"/>
                <a:ext cx="228600" cy="228600"/>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Oval 31"/>
              <p:cNvSpPr/>
              <p:nvPr/>
            </p:nvSpPr>
            <p:spPr>
              <a:xfrm>
                <a:off x="4468691" y="595753"/>
                <a:ext cx="228601" cy="22859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Oval 32"/>
              <p:cNvSpPr/>
              <p:nvPr/>
            </p:nvSpPr>
            <p:spPr>
              <a:xfrm>
                <a:off x="4826236" y="473758"/>
                <a:ext cx="228600" cy="228600"/>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4" name="Oval 33"/>
              <p:cNvSpPr/>
              <p:nvPr/>
            </p:nvSpPr>
            <p:spPr>
              <a:xfrm>
                <a:off x="4468691" y="215341"/>
                <a:ext cx="228600" cy="228600"/>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Oval 34"/>
              <p:cNvSpPr/>
              <p:nvPr/>
            </p:nvSpPr>
            <p:spPr>
              <a:xfrm>
                <a:off x="4830352" y="94578"/>
                <a:ext cx="228600" cy="228600"/>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6" name="Straight Connector 35"/>
              <p:cNvCxnSpPr>
                <a:stCxn id="35" idx="4"/>
                <a:endCxn id="33" idx="0"/>
              </p:cNvCxnSpPr>
              <p:nvPr/>
            </p:nvCxnSpPr>
            <p:spPr>
              <a:xfrm flipH="1">
                <a:off x="4940536" y="323178"/>
                <a:ext cx="4116" cy="150580"/>
              </a:xfrm>
              <a:prstGeom prst="line">
                <a:avLst/>
              </a:prstGeom>
              <a:ln w="28575" cmpd="sng">
                <a:solidFill>
                  <a:schemeClr val="tx2">
                    <a:lumMod val="40000"/>
                    <a:lumOff val="60000"/>
                  </a:schemeClr>
                </a:solidFill>
              </a:ln>
            </p:spPr>
            <p:style>
              <a:lnRef idx="1">
                <a:schemeClr val="dk1"/>
              </a:lnRef>
              <a:fillRef idx="0">
                <a:schemeClr val="dk1"/>
              </a:fillRef>
              <a:effectRef idx="0">
                <a:schemeClr val="dk1"/>
              </a:effectRef>
              <a:fontRef idx="minor">
                <a:schemeClr val="tx1"/>
              </a:fontRef>
            </p:style>
          </p:cxnSp>
        </p:grpSp>
      </p:grpSp>
      <p:grpSp>
        <p:nvGrpSpPr>
          <p:cNvPr id="43" name="Group 42"/>
          <p:cNvGrpSpPr/>
          <p:nvPr/>
        </p:nvGrpSpPr>
        <p:grpSpPr>
          <a:xfrm>
            <a:off x="10517865" y="5487282"/>
            <a:ext cx="924183" cy="650436"/>
            <a:chOff x="3585688" y="1872453"/>
            <a:chExt cx="777218" cy="601701"/>
          </a:xfrm>
          <a:effectLst>
            <a:outerShdw blurRad="152400" dist="25400" dir="5400000" sx="90000" sy="-19000" rotWithShape="0">
              <a:schemeClr val="accent1">
                <a:alpha val="15000"/>
              </a:schemeClr>
            </a:outerShdw>
          </a:effectLst>
        </p:grpSpPr>
        <p:sp>
          <p:nvSpPr>
            <p:cNvPr id="45" name="Rectangle 44"/>
            <p:cNvSpPr/>
            <p:nvPr/>
          </p:nvSpPr>
          <p:spPr>
            <a:xfrm>
              <a:off x="3585688" y="1872453"/>
              <a:ext cx="461106" cy="336642"/>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Rectangle 45"/>
            <p:cNvSpPr/>
            <p:nvPr/>
          </p:nvSpPr>
          <p:spPr>
            <a:xfrm>
              <a:off x="3758223" y="2000829"/>
              <a:ext cx="461106" cy="336642"/>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7" name="Rectangle 46"/>
            <p:cNvSpPr/>
            <p:nvPr/>
          </p:nvSpPr>
          <p:spPr>
            <a:xfrm>
              <a:off x="3901800" y="2137512"/>
              <a:ext cx="461106" cy="336642"/>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70" name="Rounded Rectangle 69"/>
          <p:cNvSpPr/>
          <p:nvPr/>
        </p:nvSpPr>
        <p:spPr>
          <a:xfrm>
            <a:off x="7201958" y="5545038"/>
            <a:ext cx="893369" cy="568935"/>
          </a:xfrm>
          <a:prstGeom prst="roundRect">
            <a:avLst>
              <a:gd name="adj" fmla="val 4452"/>
            </a:avLst>
          </a:prstGeom>
          <a:solidFill>
            <a:schemeClr val="tx2">
              <a:lumMod val="20000"/>
              <a:lumOff val="80000"/>
            </a:schemeClr>
          </a:solidFill>
          <a:ln w="28575" cmpd="sng">
            <a:solidFill>
              <a:schemeClr val="tx2">
                <a:lumMod val="40000"/>
                <a:lumOff val="60000"/>
              </a:schemeClr>
            </a:solidFill>
          </a:ln>
          <a:effectLst>
            <a:outerShdw blurRad="152400" dist="25400" dir="5400000" sx="90000" sy="-19000" rotWithShape="0">
              <a:schemeClr val="accent1">
                <a:alpha val="1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600" b="1" dirty="0">
                <a:solidFill>
                  <a:srgbClr val="98BED5"/>
                </a:solidFill>
                <a:cs typeface="Calibri"/>
              </a:rPr>
              <a:t>MATCH</a:t>
            </a:r>
            <a:br>
              <a:rPr lang="en-US" sz="1600" b="1" dirty="0">
                <a:solidFill>
                  <a:srgbClr val="98BED5"/>
                </a:solidFill>
                <a:cs typeface="Calibri"/>
              </a:rPr>
            </a:br>
            <a:r>
              <a:rPr lang="en-US" sz="1600" b="1" dirty="0">
                <a:solidFill>
                  <a:srgbClr val="98BED5"/>
                </a:solidFill>
                <a:cs typeface="Calibri"/>
              </a:rPr>
              <a:t>(A)</a:t>
            </a:r>
            <a:endParaRPr lang="en-US" sz="1600" b="1" dirty="0">
              <a:solidFill>
                <a:srgbClr val="98BED5"/>
              </a:solidFill>
              <a:latin typeface="Calibri"/>
              <a:cs typeface="Calibri"/>
            </a:endParaRPr>
          </a:p>
        </p:txBody>
      </p:sp>
      <p:sp>
        <p:nvSpPr>
          <p:cNvPr id="76" name="Right Arrow 75"/>
          <p:cNvSpPr/>
          <p:nvPr/>
        </p:nvSpPr>
        <p:spPr>
          <a:xfrm>
            <a:off x="8938384" y="5400873"/>
            <a:ext cx="736424" cy="753899"/>
          </a:xfrm>
          <a:prstGeom prst="rightArrow">
            <a:avLst>
              <a:gd name="adj1" fmla="val 68136"/>
              <a:gd name="adj2" fmla="val 50000"/>
            </a:avLst>
          </a:prstGeom>
          <a:solidFill>
            <a:srgbClr val="9CC8E9"/>
          </a:solidFill>
          <a:ln>
            <a:noFill/>
          </a:ln>
          <a:effectLst>
            <a:outerShdw blurRad="152400" dist="25400" dir="5400000" sx="90000" sy="-19000" rotWithShape="0">
              <a:schemeClr val="accent1">
                <a:alpha val="1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9CC8E9"/>
              </a:solidFill>
            </a:endParaRPr>
          </a:p>
        </p:txBody>
      </p:sp>
      <p:pic>
        <p:nvPicPr>
          <p:cNvPr id="77" name="Picture 76" descr="technology-globe-icon-2.png"/>
          <p:cNvPicPr>
            <a:picLocks noChangeAspect="1"/>
          </p:cNvPicPr>
          <p:nvPr/>
        </p:nvPicPr>
        <p:blipFill>
          <a:blip r:embed="rId4" cstate="print">
            <a:duotone>
              <a:schemeClr val="accent1">
                <a:shade val="45000"/>
                <a:satMod val="135000"/>
              </a:schemeClr>
              <a:prstClr val="white"/>
            </a:duotone>
            <a:alphaModFix amt="72000"/>
            <a:extLst>
              <a:ext uri="{BEBA8EAE-BF5A-486C-A8C5-ECC9F3942E4B}">
                <a14:imgProps xmlns:a14="http://schemas.microsoft.com/office/drawing/2010/main">
                  <a14:imgLayer r:embed="rId5">
                    <a14:imgEffect>
                      <a14:sharpenSoften amount="-100000"/>
                    </a14:imgEffect>
                    <a14:imgEffect>
                      <a14:saturation sat="0"/>
                    </a14:imgEffect>
                    <a14:imgEffect>
                      <a14:brightnessContrast bright="-2000" contrast="-30000"/>
                    </a14:imgEffect>
                  </a14:imgLayer>
                </a14:imgProps>
              </a:ext>
              <a:ext uri="{28A0092B-C50C-407E-A947-70E740481C1C}">
                <a14:useLocalDpi xmlns:a14="http://schemas.microsoft.com/office/drawing/2010/main"/>
              </a:ext>
            </a:extLst>
          </a:blip>
          <a:stretch>
            <a:fillRect/>
          </a:stretch>
        </p:blipFill>
        <p:spPr>
          <a:xfrm>
            <a:off x="635015" y="5411636"/>
            <a:ext cx="816453" cy="828697"/>
          </a:xfrm>
          <a:prstGeom prst="rect">
            <a:avLst/>
          </a:prstGeom>
        </p:spPr>
      </p:pic>
    </p:spTree>
    <p:extLst>
      <p:ext uri="{BB962C8B-B14F-4D97-AF65-F5344CB8AC3E}">
        <p14:creationId xmlns:p14="http://schemas.microsoft.com/office/powerpoint/2010/main" val="388127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90000"/>
              </a:lnSpc>
            </a:pPr>
            <a:r>
              <a:rPr lang="en-US" sz="3200" b="0" i="1" dirty="0">
                <a:solidFill>
                  <a:schemeClr val="tx1">
                    <a:lumMod val="50000"/>
                    <a:lumOff val="50000"/>
                  </a:schemeClr>
                </a:solidFill>
              </a:rPr>
              <a:t>Neo4j </a:t>
            </a:r>
            <a:r>
              <a:rPr lang="zh-CN" altLang="en-US" sz="3200" b="0" i="1" dirty="0">
                <a:solidFill>
                  <a:schemeClr val="tx1">
                    <a:lumMod val="50000"/>
                    <a:lumOff val="50000"/>
                  </a:schemeClr>
                </a:solidFill>
              </a:rPr>
              <a:t>集群</a:t>
            </a:r>
            <a:br>
              <a:rPr lang="en-US" sz="3200" b="0" i="1" dirty="0">
                <a:solidFill>
                  <a:schemeClr val="tx1">
                    <a:lumMod val="50000"/>
                    <a:lumOff val="50000"/>
                  </a:schemeClr>
                </a:solidFill>
              </a:rPr>
            </a:br>
            <a:r>
              <a:rPr lang="zh-CN" altLang="en-US" sz="3200" dirty="0"/>
              <a:t>在速度和可用性上大规模的架构优化</a:t>
            </a:r>
            <a:endParaRPr lang="en-US" sz="3200" dirty="0"/>
          </a:p>
        </p:txBody>
      </p:sp>
      <p:sp>
        <p:nvSpPr>
          <p:cNvPr id="210" name="Shape 210"/>
          <p:cNvSpPr>
            <a:spLocks noGrp="1"/>
          </p:cNvSpPr>
          <p:nvPr>
            <p:ph type="sldNum" sz="quarter" idx="12"/>
          </p:nvPr>
        </p:nvSpPr>
        <p:spPr>
          <a:prstGeom prst="rect">
            <a:avLst/>
          </a:prstGeom>
          <a:ln>
            <a:round/>
          </a:ln>
          <a:extLst>
            <a:ext uri="{C572A759-6A51-4108-AA02-DFA0A04FC94B}">
              <ma14:wrappingTextBoxFlag xmlns="" xmlns:ma14="http://schemas.microsoft.com/office/mac/drawingml/2011/main" val="1"/>
            </a:ext>
          </a:extLst>
        </p:spPr>
        <p:txBody>
          <a:bodyPr vert="horz" wrap="none" lIns="31887" tIns="31887" rIns="31887" bIns="31887" rtlCol="0" anchor="ctr">
            <a:spAutoFit/>
          </a:bodyPr>
          <a:lstStyle>
            <a:lvl1pPr defTabSz="765273">
              <a:defRPr sz="1467">
                <a:solidFill>
                  <a:srgbClr val="FFFFFF"/>
                </a:solidFill>
                <a:uFill>
                  <a:solidFill>
                    <a:srgbClr val="FFFFFF"/>
                  </a:solidFill>
                </a:uFill>
                <a:latin typeface="Lucida Grande"/>
                <a:ea typeface="Lucida Grande"/>
                <a:cs typeface="Lucida Grande"/>
                <a:sym typeface="Lucida Grande"/>
              </a:defRPr>
            </a:lvl1pPr>
          </a:lstStyle>
          <a:p>
            <a:pPr lvl="0">
              <a:defRPr>
                <a:solidFill>
                  <a:srgbClr val="000000"/>
                </a:solidFill>
                <a:uFillTx/>
              </a:defRPr>
            </a:pPr>
            <a:fld id="{86CB4B4D-7CA3-9044-876B-883B54F8677D}" type="slidenum">
              <a:rPr>
                <a:solidFill>
                  <a:srgbClr val="FFFFFF"/>
                </a:solidFill>
                <a:uFill>
                  <a:solidFill>
                    <a:srgbClr val="FFFFFF"/>
                  </a:solidFill>
                </a:uFill>
              </a:rPr>
              <a:t>17</a:t>
            </a:fld>
            <a:endParaRPr>
              <a:solidFill>
                <a:srgbClr val="FFFFFF"/>
              </a:solidFill>
              <a:uFill>
                <a:solidFill>
                  <a:srgbClr val="FFFFFF"/>
                </a:solidFill>
              </a:uFill>
            </a:endParaRPr>
          </a:p>
        </p:txBody>
      </p:sp>
      <p:sp>
        <p:nvSpPr>
          <p:cNvPr id="5" name="Rectangle 4"/>
          <p:cNvSpPr/>
          <p:nvPr/>
        </p:nvSpPr>
        <p:spPr>
          <a:xfrm>
            <a:off x="6113861" y="1308852"/>
            <a:ext cx="5714859" cy="2746043"/>
          </a:xfrm>
          <a:prstGeom prst="rect">
            <a:avLst/>
          </a:prstGeom>
        </p:spPr>
        <p:txBody>
          <a:bodyPr wrap="square">
            <a:noAutofit/>
          </a:bodyPr>
          <a:lstStyle/>
          <a:p>
            <a:pPr marL="0" lvl="1" defTabSz="765273">
              <a:lnSpc>
                <a:spcPct val="95000"/>
              </a:lnSpc>
              <a:spcBef>
                <a:spcPts val="1256"/>
              </a:spcBef>
              <a:buClr>
                <a:schemeClr val="accent2"/>
              </a:buClr>
              <a:buSzPct val="100000"/>
              <a:defRPr sz="1800"/>
            </a:pPr>
            <a:r>
              <a:rPr lang="zh-CN" altLang="en-US" sz="2667" b="1" dirty="0">
                <a:solidFill>
                  <a:schemeClr val="accent2"/>
                </a:solidFill>
                <a:uFill>
                  <a:solidFill/>
                </a:uFill>
                <a:latin typeface="Calibri"/>
                <a:cs typeface="Calibri"/>
              </a:rPr>
              <a:t>性能优势</a:t>
            </a:r>
            <a:endParaRPr lang="en-US" sz="2667" b="1" dirty="0">
              <a:solidFill>
                <a:schemeClr val="accent2"/>
              </a:solidFill>
              <a:uFill>
                <a:solidFill/>
              </a:uFill>
              <a:latin typeface="Calibri"/>
              <a:cs typeface="Calibri"/>
            </a:endParaRPr>
          </a:p>
          <a:p>
            <a:pPr marL="300559" lvl="1" indent="-300559" defTabSz="765273">
              <a:lnSpc>
                <a:spcPct val="95000"/>
              </a:lnSpc>
              <a:spcBef>
                <a:spcPts val="400"/>
              </a:spcBef>
              <a:buClr>
                <a:schemeClr val="accent2"/>
              </a:buClr>
              <a:buSzPct val="100000"/>
              <a:buFont typeface="Arial"/>
              <a:buChar char="•"/>
              <a:defRPr sz="1800"/>
            </a:pPr>
            <a:r>
              <a:rPr lang="zh-CN" altLang="en-US" sz="2667" dirty="0">
                <a:uFill>
                  <a:solidFill/>
                </a:uFill>
                <a:cs typeface="Calibri"/>
              </a:rPr>
              <a:t>查询内</a:t>
            </a:r>
            <a:r>
              <a:rPr lang="zh-CN" altLang="en-US" sz="2667" b="1" i="1" dirty="0">
                <a:solidFill>
                  <a:srgbClr val="008DC1"/>
                </a:solidFill>
                <a:uFill>
                  <a:solidFill/>
                </a:uFill>
                <a:cs typeface="Calibri"/>
              </a:rPr>
              <a:t>不跨越网络</a:t>
            </a:r>
            <a:endParaRPr lang="en-US" sz="2667" dirty="0">
              <a:uFill>
                <a:solidFill/>
              </a:uFill>
              <a:cs typeface="Calibri"/>
            </a:endParaRPr>
          </a:p>
          <a:p>
            <a:pPr marL="300559" lvl="1" indent="-300559" defTabSz="765273">
              <a:lnSpc>
                <a:spcPct val="95000"/>
              </a:lnSpc>
              <a:spcBef>
                <a:spcPts val="400"/>
              </a:spcBef>
              <a:buClr>
                <a:schemeClr val="accent2"/>
              </a:buClr>
              <a:buSzPct val="100000"/>
              <a:buFont typeface="Arial"/>
              <a:buChar char="•"/>
              <a:defRPr sz="1800"/>
            </a:pPr>
            <a:r>
              <a:rPr lang="zh-CN" altLang="en-US" sz="2667" b="1" i="1" dirty="0">
                <a:solidFill>
                  <a:srgbClr val="008DC1"/>
                </a:solidFill>
                <a:uFill>
                  <a:solidFill/>
                </a:uFill>
                <a:latin typeface="Calibri"/>
                <a:cs typeface="Calibri"/>
              </a:rPr>
              <a:t>实时操作</a:t>
            </a:r>
            <a:r>
              <a:rPr lang="en-US" sz="2667" dirty="0">
                <a:solidFill>
                  <a:srgbClr val="008DC1"/>
                </a:solidFill>
                <a:uFill>
                  <a:solidFill/>
                </a:uFill>
                <a:latin typeface="Calibri"/>
                <a:cs typeface="Calibri"/>
              </a:rPr>
              <a:t> </a:t>
            </a:r>
            <a:r>
              <a:rPr lang="zh-CN" altLang="en-US" sz="2667" dirty="0">
                <a:solidFill>
                  <a:srgbClr val="008DC1"/>
                </a:solidFill>
                <a:uFill>
                  <a:solidFill/>
                </a:uFill>
                <a:latin typeface="Calibri"/>
                <a:cs typeface="Calibri"/>
              </a:rPr>
              <a:t>，</a:t>
            </a:r>
            <a:r>
              <a:rPr lang="zh-CN" altLang="en-US" sz="2667" dirty="0">
                <a:uFill>
                  <a:solidFill/>
                </a:uFill>
                <a:cs typeface="Calibri"/>
              </a:rPr>
              <a:t>具有快速和一致的响应时间</a:t>
            </a:r>
            <a:endParaRPr lang="en-US" sz="2667" dirty="0">
              <a:uFill>
                <a:solidFill/>
              </a:uFill>
              <a:latin typeface="Calibri"/>
              <a:cs typeface="Calibri"/>
            </a:endParaRPr>
          </a:p>
          <a:p>
            <a:pPr marL="300559" lvl="1" indent="-300559" defTabSz="765273">
              <a:lnSpc>
                <a:spcPct val="95000"/>
              </a:lnSpc>
              <a:spcBef>
                <a:spcPts val="400"/>
              </a:spcBef>
              <a:buClr>
                <a:schemeClr val="accent2"/>
              </a:buClr>
              <a:buSzPct val="100000"/>
              <a:buFont typeface="Arial"/>
              <a:buChar char="•"/>
              <a:defRPr sz="1800"/>
            </a:pPr>
            <a:r>
              <a:rPr lang="zh-CN" altLang="en-US" sz="2667" b="1" i="1" dirty="0">
                <a:solidFill>
                  <a:srgbClr val="008DC1"/>
                </a:solidFill>
                <a:uFill>
                  <a:solidFill/>
                </a:uFill>
                <a:cs typeface="Calibri"/>
              </a:rPr>
              <a:t>缓冲分区，</a:t>
            </a:r>
            <a:r>
              <a:rPr lang="zh-CN" altLang="en-US" sz="2667" dirty="0">
                <a:uFill>
                  <a:solidFill/>
                </a:uFill>
                <a:cs typeface="Calibri"/>
              </a:rPr>
              <a:t>对于非常大的图，跨集群扩展缓冲</a:t>
            </a:r>
            <a:endParaRPr lang="en-US" sz="2667" b="1" i="1" dirty="0">
              <a:solidFill>
                <a:srgbClr val="6FB048"/>
              </a:solidFill>
              <a:uFill>
                <a:solidFill/>
              </a:uFill>
              <a:cs typeface="Calibri"/>
            </a:endParaRPr>
          </a:p>
        </p:txBody>
      </p:sp>
      <p:sp>
        <p:nvSpPr>
          <p:cNvPr id="4" name="TextBox 3"/>
          <p:cNvSpPr txBox="1"/>
          <p:nvPr/>
        </p:nvSpPr>
        <p:spPr>
          <a:xfrm>
            <a:off x="363757" y="1308852"/>
            <a:ext cx="5750105" cy="1744324"/>
          </a:xfrm>
          <a:prstGeom prst="rect">
            <a:avLst/>
          </a:prstGeom>
          <a:noFill/>
        </p:spPr>
        <p:txBody>
          <a:bodyPr wrap="square" rtlCol="0">
            <a:spAutoFit/>
          </a:bodyPr>
          <a:lstStyle/>
          <a:p>
            <a:pPr marL="0" lvl="1" defTabSz="765273">
              <a:lnSpc>
                <a:spcPct val="95000"/>
              </a:lnSpc>
              <a:spcBef>
                <a:spcPts val="1256"/>
              </a:spcBef>
              <a:buClr>
                <a:schemeClr val="accent2"/>
              </a:buClr>
              <a:buSzPct val="100000"/>
              <a:defRPr sz="1800"/>
            </a:pPr>
            <a:r>
              <a:rPr lang="zh-CN" altLang="en-US" sz="2667" b="1" dirty="0">
                <a:solidFill>
                  <a:schemeClr val="accent2"/>
                </a:solidFill>
                <a:uFill>
                  <a:solidFill/>
                </a:uFill>
              </a:rPr>
              <a:t>集群特征</a:t>
            </a:r>
            <a:endParaRPr lang="en-US" sz="2667" b="1" dirty="0">
              <a:solidFill>
                <a:schemeClr val="accent2"/>
              </a:solidFill>
              <a:uFill>
                <a:solidFill/>
              </a:uFill>
            </a:endParaRPr>
          </a:p>
          <a:p>
            <a:pPr marL="306910" lvl="1" indent="-306910" defTabSz="765273">
              <a:lnSpc>
                <a:spcPct val="90000"/>
              </a:lnSpc>
              <a:spcBef>
                <a:spcPts val="400"/>
              </a:spcBef>
              <a:buClr>
                <a:schemeClr val="accent2"/>
              </a:buClr>
              <a:buSzPct val="100000"/>
              <a:buFont typeface="Arial"/>
              <a:buChar char="•"/>
              <a:defRPr sz="1800"/>
            </a:pPr>
            <a:r>
              <a:rPr lang="zh-CN" altLang="en-US" sz="2667" dirty="0">
                <a:uFill>
                  <a:solidFill/>
                </a:uFill>
              </a:rPr>
              <a:t>主从复制，</a:t>
            </a:r>
            <a:r>
              <a:rPr lang="zh-CN" altLang="en-US" sz="2667" b="1" i="1" dirty="0">
                <a:solidFill>
                  <a:schemeClr val="accent1"/>
                </a:solidFill>
                <a:uFill>
                  <a:solidFill/>
                </a:uFill>
              </a:rPr>
              <a:t>重选主服务器</a:t>
            </a:r>
            <a:r>
              <a:rPr lang="zh-CN" altLang="en-US" sz="2667" dirty="0">
                <a:uFill>
                  <a:solidFill/>
                </a:uFill>
              </a:rPr>
              <a:t>和</a:t>
            </a:r>
            <a:r>
              <a:rPr lang="zh-CN" altLang="en-US" sz="2667" b="1" i="1" dirty="0">
                <a:solidFill>
                  <a:schemeClr val="accent1"/>
                </a:solidFill>
                <a:uFill>
                  <a:solidFill/>
                </a:uFill>
              </a:rPr>
              <a:t>容错</a:t>
            </a:r>
            <a:endParaRPr lang="en-US" sz="2667" b="1" i="1" dirty="0">
              <a:solidFill>
                <a:schemeClr val="accent1"/>
              </a:solidFill>
              <a:uFill>
                <a:solidFill/>
              </a:uFill>
            </a:endParaRPr>
          </a:p>
          <a:p>
            <a:pPr marL="306910" lvl="1" indent="-306910" defTabSz="765273">
              <a:lnSpc>
                <a:spcPct val="90000"/>
              </a:lnSpc>
              <a:spcBef>
                <a:spcPts val="400"/>
              </a:spcBef>
              <a:buClr>
                <a:schemeClr val="accent2"/>
              </a:buClr>
              <a:buSzPct val="100000"/>
              <a:buFont typeface="Arial"/>
              <a:buChar char="•"/>
              <a:defRPr sz="1800"/>
            </a:pPr>
            <a:r>
              <a:rPr lang="zh-CN" altLang="en-US" sz="2667" dirty="0">
                <a:uFill>
                  <a:solidFill/>
                </a:uFill>
              </a:rPr>
              <a:t>每个实例都有自己的</a:t>
            </a:r>
            <a:r>
              <a:rPr lang="zh-CN" altLang="en-US" sz="2667" b="1" i="1" dirty="0">
                <a:solidFill>
                  <a:schemeClr val="accent1"/>
                </a:solidFill>
                <a:uFill>
                  <a:solidFill/>
                </a:uFill>
              </a:rPr>
              <a:t>本地缓冲</a:t>
            </a:r>
            <a:endParaRPr lang="en-US" sz="2667" b="1" i="1" dirty="0">
              <a:solidFill>
                <a:schemeClr val="accent1"/>
              </a:solidFill>
              <a:uFill>
                <a:solidFill/>
              </a:uFill>
            </a:endParaRPr>
          </a:p>
          <a:p>
            <a:pPr marL="306910" lvl="1" indent="-306910" defTabSz="765273">
              <a:lnSpc>
                <a:spcPct val="90000"/>
              </a:lnSpc>
              <a:spcBef>
                <a:spcPts val="400"/>
              </a:spcBef>
              <a:buClr>
                <a:schemeClr val="accent2"/>
              </a:buClr>
              <a:buSzPct val="100000"/>
              <a:buFont typeface="Arial"/>
              <a:buChar char="•"/>
              <a:defRPr sz="1800"/>
            </a:pPr>
            <a:r>
              <a:rPr lang="zh-CN" altLang="en-US" sz="2667" dirty="0">
                <a:uFill>
                  <a:solidFill/>
                </a:uFill>
              </a:rPr>
              <a:t>水平伸缩及灾难恢复</a:t>
            </a:r>
            <a:endParaRPr lang="en-US" sz="2667" dirty="0">
              <a:uFill>
                <a:solidFill/>
              </a:uFill>
            </a:endParaRPr>
          </a:p>
        </p:txBody>
      </p:sp>
      <p:grpSp>
        <p:nvGrpSpPr>
          <p:cNvPr id="21" name="Group 20"/>
          <p:cNvGrpSpPr/>
          <p:nvPr/>
        </p:nvGrpSpPr>
        <p:grpSpPr>
          <a:xfrm>
            <a:off x="2917236" y="4117608"/>
            <a:ext cx="6131517" cy="2093576"/>
            <a:chOff x="1887744" y="3332788"/>
            <a:chExt cx="4598638" cy="1570182"/>
          </a:xfrm>
        </p:grpSpPr>
        <p:cxnSp>
          <p:nvCxnSpPr>
            <p:cNvPr id="9" name="Straight Arrow Connector 8"/>
            <p:cNvCxnSpPr>
              <a:stCxn id="23" idx="3"/>
              <a:endCxn id="25" idx="1"/>
            </p:cNvCxnSpPr>
            <p:nvPr/>
          </p:nvCxnSpPr>
          <p:spPr>
            <a:xfrm>
              <a:off x="3003581" y="4596363"/>
              <a:ext cx="625563" cy="0"/>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5" idx="3"/>
              <a:endCxn id="24" idx="1"/>
            </p:cNvCxnSpPr>
            <p:nvPr/>
          </p:nvCxnSpPr>
          <p:spPr>
            <a:xfrm>
              <a:off x="4744981" y="4596363"/>
              <a:ext cx="625564" cy="0"/>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5" idx="0"/>
              <a:endCxn id="7" idx="2"/>
            </p:cNvCxnSpPr>
            <p:nvPr/>
          </p:nvCxnSpPr>
          <p:spPr>
            <a:xfrm flipH="1" flipV="1">
              <a:off x="4185066" y="3808089"/>
              <a:ext cx="1997" cy="481666"/>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4956849" y="3808089"/>
              <a:ext cx="971615" cy="788274"/>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501515" y="3808089"/>
              <a:ext cx="904821" cy="788274"/>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3003581" y="3332788"/>
              <a:ext cx="2362970" cy="47530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t>负载均衡器</a:t>
              </a:r>
              <a:endParaRPr lang="en-US" sz="2400" b="1" dirty="0"/>
            </a:p>
          </p:txBody>
        </p:sp>
        <p:sp>
          <p:nvSpPr>
            <p:cNvPr id="24" name="Rounded Rectangle 23"/>
            <p:cNvSpPr/>
            <p:nvPr/>
          </p:nvSpPr>
          <p:spPr>
            <a:xfrm>
              <a:off x="5370545" y="4289755"/>
              <a:ext cx="1115837" cy="613215"/>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Neo4j</a:t>
              </a:r>
            </a:p>
          </p:txBody>
        </p:sp>
        <p:sp>
          <p:nvSpPr>
            <p:cNvPr id="25" name="Rounded Rectangle 24"/>
            <p:cNvSpPr/>
            <p:nvPr/>
          </p:nvSpPr>
          <p:spPr>
            <a:xfrm>
              <a:off x="3629144" y="4289755"/>
              <a:ext cx="1115837" cy="613215"/>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Neo4j</a:t>
              </a:r>
            </a:p>
          </p:txBody>
        </p:sp>
        <p:grpSp>
          <p:nvGrpSpPr>
            <p:cNvPr id="20" name="Group 19"/>
            <p:cNvGrpSpPr/>
            <p:nvPr/>
          </p:nvGrpSpPr>
          <p:grpSpPr>
            <a:xfrm>
              <a:off x="1887744" y="4287144"/>
              <a:ext cx="1140901" cy="615826"/>
              <a:chOff x="1887744" y="4287144"/>
              <a:chExt cx="1140901" cy="615826"/>
            </a:xfrm>
          </p:grpSpPr>
          <p:sp>
            <p:nvSpPr>
              <p:cNvPr id="23" name="Rounded Rectangle 22"/>
              <p:cNvSpPr/>
              <p:nvPr/>
            </p:nvSpPr>
            <p:spPr>
              <a:xfrm>
                <a:off x="1887744" y="4289755"/>
                <a:ext cx="1115837" cy="613215"/>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p>
            </p:txBody>
          </p:sp>
          <p:sp>
            <p:nvSpPr>
              <p:cNvPr id="19" name="5-Point Star 18"/>
              <p:cNvSpPr/>
              <p:nvPr/>
            </p:nvSpPr>
            <p:spPr>
              <a:xfrm>
                <a:off x="2232121" y="4365454"/>
                <a:ext cx="446424" cy="446424"/>
              </a:xfrm>
              <a:prstGeom prst="star5">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Rounded Rectangle 41"/>
              <p:cNvSpPr/>
              <p:nvPr/>
            </p:nvSpPr>
            <p:spPr>
              <a:xfrm>
                <a:off x="1912808" y="4287144"/>
                <a:ext cx="1115837" cy="61321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Neo4j</a:t>
                </a:r>
              </a:p>
            </p:txBody>
          </p:sp>
        </p:grpSp>
      </p:grpSp>
    </p:spTree>
    <p:extLst>
      <p:ext uri="{BB962C8B-B14F-4D97-AF65-F5344CB8AC3E}">
        <p14:creationId xmlns:p14="http://schemas.microsoft.com/office/powerpoint/2010/main" val="126066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8644582" y="1290104"/>
            <a:ext cx="1946429" cy="1111905"/>
            <a:chOff x="2722090" y="3932604"/>
            <a:chExt cx="1356223" cy="774742"/>
          </a:xfrm>
        </p:grpSpPr>
        <p:sp>
          <p:nvSpPr>
            <p:cNvPr id="73" name="Can 72"/>
            <p:cNvSpPr/>
            <p:nvPr/>
          </p:nvSpPr>
          <p:spPr>
            <a:xfrm>
              <a:off x="3106948" y="3932604"/>
              <a:ext cx="584967" cy="534382"/>
            </a:xfrm>
            <a:prstGeom prst="can">
              <a:avLst/>
            </a:prstGeom>
            <a:gradFill>
              <a:gsLst>
                <a:gs pos="0">
                  <a:schemeClr val="bg1">
                    <a:lumMod val="5000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2400">
                <a:latin typeface="Calibri"/>
                <a:cs typeface="Calibri"/>
              </a:endParaRPr>
            </a:p>
          </p:txBody>
        </p:sp>
        <p:sp>
          <p:nvSpPr>
            <p:cNvPr id="74" name="Can 73"/>
            <p:cNvSpPr/>
            <p:nvPr/>
          </p:nvSpPr>
          <p:spPr>
            <a:xfrm>
              <a:off x="3493346" y="4169508"/>
              <a:ext cx="584967" cy="534382"/>
            </a:xfrm>
            <a:prstGeom prst="can">
              <a:avLst/>
            </a:prstGeom>
            <a:gradFill>
              <a:gsLst>
                <a:gs pos="0">
                  <a:schemeClr val="bg1">
                    <a:lumMod val="5000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2400">
                <a:latin typeface="Calibri"/>
                <a:cs typeface="Calibri"/>
              </a:endParaRPr>
            </a:p>
          </p:txBody>
        </p:sp>
        <p:sp>
          <p:nvSpPr>
            <p:cNvPr id="75" name="Can 74"/>
            <p:cNvSpPr/>
            <p:nvPr/>
          </p:nvSpPr>
          <p:spPr>
            <a:xfrm>
              <a:off x="2722090" y="4172964"/>
              <a:ext cx="584970" cy="534382"/>
            </a:xfrm>
            <a:prstGeom prst="can">
              <a:avLst/>
            </a:prstGeom>
            <a:gradFill>
              <a:gsLst>
                <a:gs pos="0">
                  <a:schemeClr val="bg1">
                    <a:lumMod val="50000"/>
                  </a:schemeClr>
                </a:gs>
                <a:gs pos="100000">
                  <a:schemeClr val="bg1">
                    <a:lumMod val="75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2400">
                <a:latin typeface="Calibri"/>
                <a:cs typeface="Calibri"/>
              </a:endParaRPr>
            </a:p>
          </p:txBody>
        </p:sp>
      </p:grpSp>
      <p:sp>
        <p:nvSpPr>
          <p:cNvPr id="264" name="Shape 264"/>
          <p:cNvSpPr/>
          <p:nvPr/>
        </p:nvSpPr>
        <p:spPr>
          <a:xfrm>
            <a:off x="4946115" y="4902629"/>
            <a:ext cx="3799216" cy="403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spAutoFit/>
          </a:bodyPr>
          <a:lstStyle/>
          <a:p>
            <a:pPr algn="ctr">
              <a:spcBef>
                <a:spcPts val="2008"/>
              </a:spcBef>
              <a:defRPr sz="1800"/>
            </a:pPr>
            <a:r>
              <a:rPr lang="zh-CN" altLang="en-US" sz="1733" dirty="0">
                <a:solidFill>
                  <a:schemeClr val="accent2"/>
                </a:solidFill>
                <a:ea typeface="Gill Sans SemiBold"/>
                <a:cs typeface="Calibri"/>
                <a:sym typeface="Gill Sans SemiBold"/>
              </a:rPr>
              <a:t>数据存储和业务规则执行</a:t>
            </a:r>
            <a:endParaRPr sz="1733" dirty="0">
              <a:solidFill>
                <a:schemeClr val="accent2"/>
              </a:solidFill>
              <a:latin typeface="Calibri"/>
              <a:ea typeface="Gill Sans SemiBold"/>
              <a:cs typeface="Calibri"/>
              <a:sym typeface="Gill Sans SemiBold"/>
            </a:endParaRPr>
          </a:p>
        </p:txBody>
      </p:sp>
      <p:sp>
        <p:nvSpPr>
          <p:cNvPr id="294" name="Shape 294"/>
          <p:cNvSpPr/>
          <p:nvPr/>
        </p:nvSpPr>
        <p:spPr>
          <a:xfrm>
            <a:off x="1766904" y="5399738"/>
            <a:ext cx="1708345" cy="4034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spAutoFit/>
          </a:bodyPr>
          <a:lstStyle>
            <a:lvl1pPr algn="l">
              <a:spcBef>
                <a:spcPts val="2400"/>
              </a:spcBef>
              <a:defRPr sz="2100">
                <a:solidFill>
                  <a:srgbClr val="E32400"/>
                </a:solidFill>
                <a:latin typeface="Gill Sans SemiBold"/>
                <a:ea typeface="Gill Sans SemiBold"/>
                <a:cs typeface="Gill Sans SemiBold"/>
                <a:sym typeface="Gill Sans SemiBold"/>
              </a:defRPr>
            </a:lvl1pPr>
          </a:lstStyle>
          <a:p>
            <a:pPr lvl="0" algn="ctr">
              <a:defRPr sz="1800">
                <a:solidFill>
                  <a:srgbClr val="000000"/>
                </a:solidFill>
              </a:defRPr>
            </a:pPr>
            <a:r>
              <a:rPr lang="zh-CN" altLang="en-US" sz="1733" dirty="0">
                <a:solidFill>
                  <a:schemeClr val="tx1">
                    <a:lumMod val="50000"/>
                    <a:lumOff val="50000"/>
                  </a:schemeClr>
                </a:solidFill>
                <a:latin typeface="Calibri"/>
                <a:cs typeface="Calibri"/>
              </a:rPr>
              <a:t>数据挖掘和聚合</a:t>
            </a:r>
            <a:endParaRPr sz="1733" dirty="0">
              <a:solidFill>
                <a:schemeClr val="tx1">
                  <a:lumMod val="50000"/>
                  <a:lumOff val="50000"/>
                </a:schemeClr>
              </a:solidFill>
              <a:latin typeface="Calibri"/>
              <a:cs typeface="Calibri"/>
            </a:endParaRPr>
          </a:p>
        </p:txBody>
      </p:sp>
      <p:sp>
        <p:nvSpPr>
          <p:cNvPr id="3" name="Title 2"/>
          <p:cNvSpPr>
            <a:spLocks noGrp="1"/>
          </p:cNvSpPr>
          <p:nvPr>
            <p:ph type="title"/>
          </p:nvPr>
        </p:nvSpPr>
        <p:spPr/>
        <p:txBody>
          <a:bodyPr>
            <a:normAutofit/>
          </a:bodyPr>
          <a:lstStyle/>
          <a:p>
            <a:r>
              <a:rPr lang="en-US" dirty="0"/>
              <a:t>Neo4j </a:t>
            </a:r>
            <a:r>
              <a:rPr lang="zh-CN" altLang="en-US" dirty="0"/>
              <a:t>融入你的企业环境</a:t>
            </a:r>
            <a:endParaRPr lang="en-US" dirty="0"/>
          </a:p>
        </p:txBody>
      </p:sp>
      <p:sp>
        <p:nvSpPr>
          <p:cNvPr id="2" name="Rounded Rectangle 1"/>
          <p:cNvSpPr/>
          <p:nvPr/>
        </p:nvSpPr>
        <p:spPr>
          <a:xfrm>
            <a:off x="5859764" y="1273338"/>
            <a:ext cx="1960161" cy="133376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rgbClr val="FFFFFF"/>
                </a:solidFill>
                <a:latin typeface="Calibri"/>
                <a:cs typeface="Calibri"/>
              </a:rPr>
              <a:t>应用</a:t>
            </a:r>
            <a:endParaRPr lang="en-US" sz="2400" b="1" dirty="0">
              <a:solidFill>
                <a:srgbClr val="FFFFFF"/>
              </a:solidFill>
              <a:latin typeface="Calibri"/>
              <a:cs typeface="Calibri"/>
            </a:endParaRPr>
          </a:p>
        </p:txBody>
      </p:sp>
      <p:cxnSp>
        <p:nvCxnSpPr>
          <p:cNvPr id="80" name="Straight Arrow Connector 79"/>
          <p:cNvCxnSpPr>
            <a:stCxn id="2" idx="3"/>
          </p:cNvCxnSpPr>
          <p:nvPr/>
        </p:nvCxnSpPr>
        <p:spPr>
          <a:xfrm>
            <a:off x="7819925" y="1940219"/>
            <a:ext cx="824657" cy="0"/>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2" idx="2"/>
            <a:endCxn id="94" idx="0"/>
          </p:cNvCxnSpPr>
          <p:nvPr/>
        </p:nvCxnSpPr>
        <p:spPr>
          <a:xfrm>
            <a:off x="6839845" y="2607099"/>
            <a:ext cx="5879" cy="1010680"/>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4025141" y="4746597"/>
            <a:ext cx="1554321" cy="1292615"/>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4946115" y="3617779"/>
            <a:ext cx="3799216" cy="1128816"/>
            <a:chOff x="3229831" y="3426244"/>
            <a:chExt cx="2849412" cy="846612"/>
          </a:xfrm>
        </p:grpSpPr>
        <p:sp>
          <p:nvSpPr>
            <p:cNvPr id="94" name="Rounded Rectangle 93"/>
            <p:cNvSpPr/>
            <p:nvPr/>
          </p:nvSpPr>
          <p:spPr>
            <a:xfrm>
              <a:off x="3229831" y="3426244"/>
              <a:ext cx="2849412" cy="846612"/>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zh-CN" altLang="en-US" sz="2133" b="1" dirty="0">
                  <a:solidFill>
                    <a:schemeClr val="bg1"/>
                  </a:solidFill>
                  <a:latin typeface="Calibri"/>
                  <a:cs typeface="Calibri"/>
                </a:rPr>
                <a:t>图数据库集群</a:t>
              </a:r>
              <a:endParaRPr lang="en-US" sz="2133" b="1" dirty="0">
                <a:solidFill>
                  <a:schemeClr val="bg1"/>
                </a:solidFill>
                <a:latin typeface="Calibri"/>
                <a:cs typeface="Calibri"/>
              </a:endParaRPr>
            </a:p>
          </p:txBody>
        </p:sp>
        <p:sp>
          <p:nvSpPr>
            <p:cNvPr id="87" name="Rounded Rectangle 86"/>
            <p:cNvSpPr/>
            <p:nvPr/>
          </p:nvSpPr>
          <p:spPr>
            <a:xfrm>
              <a:off x="3328828" y="3542039"/>
              <a:ext cx="810814" cy="389935"/>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latin typeface="Calibri"/>
                  <a:cs typeface="Calibri"/>
                </a:rPr>
                <a:t>Neo4j</a:t>
              </a:r>
            </a:p>
          </p:txBody>
        </p:sp>
        <p:sp>
          <p:nvSpPr>
            <p:cNvPr id="92" name="Rounded Rectangle 91"/>
            <p:cNvSpPr/>
            <p:nvPr/>
          </p:nvSpPr>
          <p:spPr>
            <a:xfrm>
              <a:off x="4249274" y="3542039"/>
              <a:ext cx="810814" cy="389935"/>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latin typeface="Calibri"/>
                  <a:cs typeface="Calibri"/>
                </a:rPr>
                <a:t>Neo4j</a:t>
              </a:r>
            </a:p>
          </p:txBody>
        </p:sp>
        <p:sp>
          <p:nvSpPr>
            <p:cNvPr id="93" name="Rounded Rectangle 92"/>
            <p:cNvSpPr/>
            <p:nvPr/>
          </p:nvSpPr>
          <p:spPr>
            <a:xfrm>
              <a:off x="5179012" y="3539428"/>
              <a:ext cx="810814" cy="389935"/>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latin typeface="Calibri"/>
                  <a:cs typeface="Calibri"/>
                </a:rPr>
                <a:t>Neo4j</a:t>
              </a:r>
            </a:p>
          </p:txBody>
        </p:sp>
      </p:grpSp>
      <p:sp>
        <p:nvSpPr>
          <p:cNvPr id="101" name="Shape 298"/>
          <p:cNvSpPr/>
          <p:nvPr/>
        </p:nvSpPr>
        <p:spPr>
          <a:xfrm>
            <a:off x="4710782" y="5320701"/>
            <a:ext cx="1025165" cy="580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defRPr sz="2100">
                <a:latin typeface="Gill Sans SemiBold"/>
                <a:ea typeface="Gill Sans SemiBold"/>
                <a:cs typeface="Gill Sans SemiBold"/>
                <a:sym typeface="Gill Sans SemiBold"/>
              </a:defRPr>
            </a:lvl1pPr>
          </a:lstStyle>
          <a:p>
            <a:pPr lvl="0" algn="ctr">
              <a:defRPr sz="1800"/>
            </a:pPr>
            <a:r>
              <a:rPr lang="zh-CN" altLang="en-US" sz="1733" dirty="0">
                <a:solidFill>
                  <a:schemeClr val="tx1">
                    <a:lumMod val="50000"/>
                    <a:lumOff val="50000"/>
                  </a:schemeClr>
                </a:solidFill>
                <a:latin typeface="Calibri"/>
                <a:cs typeface="Calibri"/>
              </a:rPr>
              <a:t>专门分析</a:t>
            </a:r>
            <a:endParaRPr sz="1733" dirty="0">
              <a:solidFill>
                <a:schemeClr val="tx1">
                  <a:lumMod val="50000"/>
                  <a:lumOff val="50000"/>
                </a:schemeClr>
              </a:solidFill>
              <a:latin typeface="Calibri"/>
              <a:cs typeface="Calibri"/>
            </a:endParaRPr>
          </a:p>
        </p:txBody>
      </p:sp>
      <p:cxnSp>
        <p:nvCxnSpPr>
          <p:cNvPr id="102" name="Straight Arrow Connector 101"/>
          <p:cNvCxnSpPr/>
          <p:nvPr/>
        </p:nvCxnSpPr>
        <p:spPr>
          <a:xfrm flipH="1" flipV="1">
            <a:off x="2672244" y="4807720"/>
            <a:ext cx="1352896" cy="1159675"/>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3236860" y="4193327"/>
            <a:ext cx="1698993" cy="0"/>
          </a:xfrm>
          <a:prstGeom prst="straightConnector1">
            <a:avLst/>
          </a:prstGeom>
          <a:ln w="76200" cmpd="sng">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5" name="Rounded Rectangle 114"/>
          <p:cNvSpPr/>
          <p:nvPr/>
        </p:nvSpPr>
        <p:spPr>
          <a:xfrm>
            <a:off x="724113" y="3556653"/>
            <a:ext cx="2523009" cy="1251067"/>
          </a:xfrm>
          <a:prstGeom prst="roundRect">
            <a:avLst>
              <a:gd name="adj" fmla="val 10229"/>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zh-CN" altLang="en-US" sz="2133" b="1" dirty="0">
                <a:solidFill>
                  <a:srgbClr val="FFFFFF"/>
                </a:solidFill>
                <a:latin typeface="Calibri"/>
                <a:cs typeface="Calibri"/>
              </a:rPr>
              <a:t>批量分析基础设施</a:t>
            </a:r>
            <a:br>
              <a:rPr lang="en-US" sz="2133" b="1" dirty="0">
                <a:solidFill>
                  <a:srgbClr val="FFFFFF"/>
                </a:solidFill>
                <a:latin typeface="Calibri"/>
                <a:cs typeface="Calibri"/>
              </a:rPr>
            </a:br>
            <a:r>
              <a:rPr lang="zh-CN" altLang="en-US" sz="1600" dirty="0">
                <a:solidFill>
                  <a:schemeClr val="accent4">
                    <a:lumMod val="20000"/>
                    <a:lumOff val="80000"/>
                  </a:schemeClr>
                </a:solidFill>
                <a:latin typeface="Calibri"/>
                <a:cs typeface="Calibri"/>
              </a:rPr>
              <a:t>图计算引擎</a:t>
            </a:r>
            <a:br>
              <a:rPr lang="en-US" sz="1600" dirty="0">
                <a:solidFill>
                  <a:schemeClr val="accent4">
                    <a:lumMod val="20000"/>
                    <a:lumOff val="80000"/>
                  </a:schemeClr>
                </a:solidFill>
                <a:latin typeface="Calibri"/>
                <a:cs typeface="Calibri"/>
              </a:rPr>
            </a:br>
            <a:r>
              <a:rPr lang="zh-CN" altLang="en-US" sz="1600" dirty="0">
                <a:solidFill>
                  <a:schemeClr val="accent4">
                    <a:lumMod val="20000"/>
                    <a:lumOff val="80000"/>
                  </a:schemeClr>
                </a:solidFill>
                <a:latin typeface="Calibri"/>
                <a:cs typeface="Calibri"/>
              </a:rPr>
              <a:t>企业级数据仓库</a:t>
            </a:r>
            <a:r>
              <a:rPr lang="en-US" sz="1600" dirty="0">
                <a:solidFill>
                  <a:schemeClr val="accent4">
                    <a:lumMod val="20000"/>
                    <a:lumOff val="80000"/>
                  </a:schemeClr>
                </a:solidFill>
                <a:latin typeface="Calibri"/>
                <a:cs typeface="Calibri"/>
              </a:rPr>
              <a:t>   …</a:t>
            </a:r>
          </a:p>
        </p:txBody>
      </p:sp>
      <p:grpSp>
        <p:nvGrpSpPr>
          <p:cNvPr id="224" name="Group 223"/>
          <p:cNvGrpSpPr/>
          <p:nvPr/>
        </p:nvGrpSpPr>
        <p:grpSpPr>
          <a:xfrm>
            <a:off x="8758715" y="2345380"/>
            <a:ext cx="904803" cy="1875517"/>
            <a:chOff x="7425657" y="1791301"/>
            <a:chExt cx="678602" cy="1186005"/>
          </a:xfrm>
        </p:grpSpPr>
        <p:cxnSp>
          <p:nvCxnSpPr>
            <p:cNvPr id="82" name="Straight Arrow Connector 81"/>
            <p:cNvCxnSpPr/>
            <p:nvPr/>
          </p:nvCxnSpPr>
          <p:spPr>
            <a:xfrm flipV="1">
              <a:off x="8066631" y="1791301"/>
              <a:ext cx="0" cy="1168571"/>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flipH="1">
              <a:off x="7425657" y="2977306"/>
              <a:ext cx="678602" cy="0"/>
            </a:xfrm>
            <a:prstGeom prst="straightConnector1">
              <a:avLst/>
            </a:prstGeom>
            <a:ln w="76200"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3419871" y="4749840"/>
            <a:ext cx="1369759" cy="1681789"/>
            <a:chOff x="2719067" y="3480318"/>
            <a:chExt cx="1027319" cy="1261342"/>
          </a:xfrm>
        </p:grpSpPr>
        <p:pic>
          <p:nvPicPr>
            <p:cNvPr id="5" name="Picture 4" descr="WomanAvatarOran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19067" y="3480318"/>
              <a:ext cx="1027319" cy="1261342"/>
            </a:xfrm>
            <a:prstGeom prst="rect">
              <a:avLst/>
            </a:prstGeom>
          </p:spPr>
        </p:pic>
        <p:sp>
          <p:nvSpPr>
            <p:cNvPr id="298" name="Shape 298"/>
            <p:cNvSpPr/>
            <p:nvPr/>
          </p:nvSpPr>
          <p:spPr>
            <a:xfrm>
              <a:off x="2868487" y="4250970"/>
              <a:ext cx="728480" cy="4353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defRPr sz="2100">
                  <a:latin typeface="Gill Sans SemiBold"/>
                  <a:ea typeface="Gill Sans SemiBold"/>
                  <a:cs typeface="Gill Sans SemiBold"/>
                  <a:sym typeface="Gill Sans SemiBold"/>
                </a:defRPr>
              </a:lvl1pPr>
            </a:lstStyle>
            <a:p>
              <a:pPr lvl="0" algn="ctr">
                <a:defRPr sz="1800"/>
              </a:pPr>
              <a:r>
                <a:rPr lang="zh-CN" altLang="en-US" sz="1733" b="1" dirty="0">
                  <a:solidFill>
                    <a:schemeClr val="bg1"/>
                  </a:solidFill>
                  <a:latin typeface="Calibri"/>
                  <a:cs typeface="Calibri"/>
                </a:rPr>
                <a:t>数据</a:t>
              </a:r>
              <a:endParaRPr lang="en-US" altLang="zh-CN" sz="1733" b="1" dirty="0">
                <a:solidFill>
                  <a:schemeClr val="bg1"/>
                </a:solidFill>
                <a:latin typeface="Calibri"/>
                <a:cs typeface="Calibri"/>
              </a:endParaRPr>
            </a:p>
            <a:p>
              <a:pPr lvl="0" algn="ctr">
                <a:defRPr sz="1800"/>
              </a:pPr>
              <a:r>
                <a:rPr lang="zh-CN" altLang="en-US" sz="1733" b="1" dirty="0">
                  <a:solidFill>
                    <a:schemeClr val="bg1"/>
                  </a:solidFill>
                  <a:latin typeface="Calibri"/>
                  <a:cs typeface="Calibri"/>
                </a:rPr>
                <a:t>科学家</a:t>
              </a:r>
              <a:endParaRPr sz="1733" b="1" dirty="0">
                <a:solidFill>
                  <a:schemeClr val="bg1"/>
                </a:solidFill>
                <a:latin typeface="Calibri"/>
                <a:cs typeface="Calibri"/>
              </a:endParaRPr>
            </a:p>
          </p:txBody>
        </p:sp>
      </p:grpSp>
      <p:cxnSp>
        <p:nvCxnSpPr>
          <p:cNvPr id="111" name="Straight Arrow Connector 110"/>
          <p:cNvCxnSpPr/>
          <p:nvPr/>
        </p:nvCxnSpPr>
        <p:spPr>
          <a:xfrm>
            <a:off x="2220148" y="1950880"/>
            <a:ext cx="3641304" cy="0"/>
          </a:xfrm>
          <a:prstGeom prst="straightConnector1">
            <a:avLst/>
          </a:prstGeom>
          <a:ln w="76200" cmpd="sng">
            <a:solidFill>
              <a:schemeClr val="bg1">
                <a:lumMod val="65000"/>
              </a:schemeClr>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35" name="Group 234"/>
          <p:cNvGrpSpPr/>
          <p:nvPr/>
        </p:nvGrpSpPr>
        <p:grpSpPr>
          <a:xfrm>
            <a:off x="1150563" y="1290103"/>
            <a:ext cx="1660381" cy="1640285"/>
            <a:chOff x="1575436" y="583188"/>
            <a:chExt cx="1245286" cy="1230214"/>
          </a:xfrm>
        </p:grpSpPr>
        <p:pic>
          <p:nvPicPr>
            <p:cNvPr id="6" name="Picture 5" descr="ManAvatarBlu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5436" y="583188"/>
              <a:ext cx="1245286" cy="1230214"/>
            </a:xfrm>
            <a:prstGeom prst="rect">
              <a:avLst/>
            </a:prstGeom>
          </p:spPr>
        </p:pic>
        <p:sp>
          <p:nvSpPr>
            <p:cNvPr id="279" name="Shape 279"/>
            <p:cNvSpPr/>
            <p:nvPr/>
          </p:nvSpPr>
          <p:spPr>
            <a:xfrm>
              <a:off x="1785698" y="1449889"/>
              <a:ext cx="808052" cy="2785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defRPr sz="2100">
                  <a:latin typeface="Gill Sans SemiBold"/>
                  <a:ea typeface="Gill Sans SemiBold"/>
                  <a:cs typeface="Gill Sans SemiBold"/>
                  <a:sym typeface="Gill Sans SemiBold"/>
                </a:defRPr>
              </a:lvl1pPr>
            </a:lstStyle>
            <a:p>
              <a:pPr lvl="0" algn="ctr">
                <a:defRPr sz="1800"/>
              </a:pPr>
              <a:r>
                <a:rPr lang="zh-CN" altLang="en-US" sz="1733" b="1" dirty="0">
                  <a:solidFill>
                    <a:srgbClr val="FFFFFF"/>
                  </a:solidFill>
                  <a:latin typeface="Calibri"/>
                  <a:cs typeface="Calibri"/>
                </a:rPr>
                <a:t>最终用户</a:t>
              </a:r>
              <a:endParaRPr sz="1733" b="1" dirty="0">
                <a:solidFill>
                  <a:srgbClr val="FFFFFF"/>
                </a:solidFill>
                <a:latin typeface="Calibri"/>
                <a:cs typeface="Calibri"/>
              </a:endParaRPr>
            </a:p>
          </p:txBody>
        </p:sp>
      </p:grpSp>
      <p:sp>
        <p:nvSpPr>
          <p:cNvPr id="36" name="Shape 242"/>
          <p:cNvSpPr/>
          <p:nvPr/>
        </p:nvSpPr>
        <p:spPr>
          <a:xfrm>
            <a:off x="10639327" y="1343150"/>
            <a:ext cx="1226555" cy="1075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p>
            <a:pPr algn="ctr">
              <a:lnSpc>
                <a:spcPct val="90000"/>
              </a:lnSpc>
              <a:spcBef>
                <a:spcPts val="400"/>
              </a:spcBef>
              <a:defRPr sz="1800"/>
            </a:pPr>
            <a:r>
              <a:rPr lang="zh-CN" altLang="en-US" sz="1733" b="1" dirty="0">
                <a:solidFill>
                  <a:schemeClr val="bg1">
                    <a:lumMod val="50000"/>
                  </a:schemeClr>
                </a:solidFill>
                <a:latin typeface="Calibri"/>
                <a:ea typeface="Gill Sans SemiBold"/>
                <a:cs typeface="Calibri"/>
                <a:sym typeface="Gill Sans SemiBold"/>
              </a:rPr>
              <a:t>数据库</a:t>
            </a:r>
            <a:endParaRPr lang="en-US" sz="1733" b="1" dirty="0">
              <a:solidFill>
                <a:schemeClr val="bg1">
                  <a:lumMod val="50000"/>
                </a:schemeClr>
              </a:solidFill>
              <a:latin typeface="Calibri"/>
              <a:ea typeface="Gill Sans SemiBold"/>
              <a:cs typeface="Calibri"/>
              <a:sym typeface="Gill Sans SemiBold"/>
            </a:endParaRPr>
          </a:p>
          <a:p>
            <a:pPr algn="ctr">
              <a:lnSpc>
                <a:spcPct val="90000"/>
              </a:lnSpc>
              <a:spcBef>
                <a:spcPts val="400"/>
              </a:spcBef>
              <a:defRPr sz="1800"/>
            </a:pPr>
            <a:r>
              <a:rPr lang="zh-CN" altLang="en-US" sz="1733" dirty="0">
                <a:solidFill>
                  <a:schemeClr val="tx1">
                    <a:lumMod val="50000"/>
                    <a:lumOff val="50000"/>
                  </a:schemeClr>
                </a:solidFill>
                <a:latin typeface="Calibri"/>
                <a:ea typeface="Gill Sans SemiBold"/>
                <a:cs typeface="Calibri"/>
                <a:sym typeface="Gill Sans SemiBold"/>
              </a:rPr>
              <a:t>关系型</a:t>
            </a:r>
            <a:br>
              <a:rPr lang="en-US" sz="1733" dirty="0">
                <a:solidFill>
                  <a:schemeClr val="tx1">
                    <a:lumMod val="50000"/>
                    <a:lumOff val="50000"/>
                  </a:schemeClr>
                </a:solidFill>
                <a:latin typeface="Calibri"/>
                <a:ea typeface="Gill Sans SemiBold"/>
                <a:cs typeface="Calibri"/>
                <a:sym typeface="Gill Sans SemiBold"/>
              </a:rPr>
            </a:br>
            <a:r>
              <a:rPr lang="en-US" sz="1733" dirty="0">
                <a:solidFill>
                  <a:schemeClr val="tx1">
                    <a:lumMod val="50000"/>
                    <a:lumOff val="50000"/>
                  </a:schemeClr>
                </a:solidFill>
                <a:latin typeface="Calibri"/>
                <a:ea typeface="Gill Sans SemiBold"/>
                <a:cs typeface="Calibri"/>
                <a:sym typeface="Gill Sans SemiBold"/>
              </a:rPr>
              <a:t>NoSQL</a:t>
            </a:r>
            <a:br>
              <a:rPr lang="en-US" sz="1733" dirty="0">
                <a:solidFill>
                  <a:schemeClr val="tx1">
                    <a:lumMod val="50000"/>
                    <a:lumOff val="50000"/>
                  </a:schemeClr>
                </a:solidFill>
                <a:latin typeface="Calibri"/>
                <a:ea typeface="Gill Sans SemiBold"/>
                <a:cs typeface="Calibri"/>
                <a:sym typeface="Gill Sans SemiBold"/>
              </a:rPr>
            </a:br>
            <a:r>
              <a:rPr lang="en-US" sz="1733" dirty="0">
                <a:solidFill>
                  <a:schemeClr val="tx1">
                    <a:lumMod val="50000"/>
                    <a:lumOff val="50000"/>
                  </a:schemeClr>
                </a:solidFill>
                <a:latin typeface="Calibri"/>
                <a:ea typeface="Gill Sans SemiBold"/>
                <a:cs typeface="Calibri"/>
                <a:sym typeface="Gill Sans SemiBold"/>
              </a:rPr>
              <a:t>Hadoop</a:t>
            </a:r>
            <a:endParaRPr sz="1733" dirty="0">
              <a:solidFill>
                <a:schemeClr val="tx1">
                  <a:lumMod val="50000"/>
                  <a:lumOff val="50000"/>
                </a:schemeClr>
              </a:solidFill>
              <a:latin typeface="Calibri"/>
              <a:ea typeface="Gill Sans SemiBold"/>
              <a:cs typeface="Calibri"/>
              <a:sym typeface="Gill Sans SemiBold"/>
            </a:endParaRPr>
          </a:p>
        </p:txBody>
      </p:sp>
    </p:spTree>
    <p:extLst>
      <p:ext uri="{BB962C8B-B14F-4D97-AF65-F5344CB8AC3E}">
        <p14:creationId xmlns:p14="http://schemas.microsoft.com/office/powerpoint/2010/main" val="6624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up)">
                                      <p:cBhvr>
                                        <p:cTn id="7" dur="500"/>
                                        <p:tgtEl>
                                          <p:spTgt spid="8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500"/>
                                        <p:tgtEl>
                                          <p:spTgt spid="2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5"/>
                                        </p:tgtEl>
                                        <p:attrNameLst>
                                          <p:attrName>style.visibility</p:attrName>
                                        </p:attrNameLst>
                                      </p:cBhvr>
                                      <p:to>
                                        <p:strVal val="visible"/>
                                      </p:to>
                                    </p:set>
                                    <p:animEffect transition="in" filter="fade">
                                      <p:cBhvr>
                                        <p:cTn id="20" dur="500"/>
                                        <p:tgtEl>
                                          <p:spTgt spid="235"/>
                                        </p:tgtEl>
                                      </p:cBhvr>
                                    </p:animEffect>
                                  </p:childTnLst>
                                </p:cTn>
                              </p:par>
                              <p:par>
                                <p:cTn id="21" presetID="1"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500"/>
                                        <p:tgtEl>
                                          <p:spTgt spid="2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8"/>
                                        </p:tgtEl>
                                        <p:attrNameLst>
                                          <p:attrName>style.visibility</p:attrName>
                                        </p:attrNameLst>
                                      </p:cBhvr>
                                      <p:to>
                                        <p:strVal val="visible"/>
                                      </p:to>
                                    </p:set>
                                    <p:animEffect transition="in" filter="fade">
                                      <p:cBhvr>
                                        <p:cTn id="43" dur="500"/>
                                        <p:tgtEl>
                                          <p:spTgt spid="228"/>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fade">
                                      <p:cBhvr>
                                        <p:cTn id="53" dur="500"/>
                                        <p:tgtEl>
                                          <p:spTgt spid="115"/>
                                        </p:tgtEl>
                                      </p:cBhvr>
                                    </p:animEffect>
                                  </p:childTnLst>
                                </p:cTn>
                              </p:par>
                              <p:par>
                                <p:cTn id="54" presetID="10" presetClass="entr" presetSubtype="0" fill="hold" nodeType="with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4"/>
                                        </p:tgtEl>
                                        <p:attrNameLst>
                                          <p:attrName>style.visibility</p:attrName>
                                        </p:attrNameLst>
                                      </p:cBhvr>
                                      <p:to>
                                        <p:strVal val="visible"/>
                                      </p:to>
                                    </p:set>
                                    <p:animEffect transition="in" filter="fade">
                                      <p:cBhvr>
                                        <p:cTn id="59" dur="500"/>
                                        <p:tgtEl>
                                          <p:spTgt spid="294"/>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31"/>
                                        </p:tgtEl>
                                        <p:attrNameLst>
                                          <p:attrName>style.visibility</p:attrName>
                                        </p:attrNameLst>
                                      </p:cBhvr>
                                      <p:to>
                                        <p:strVal val="visible"/>
                                      </p:to>
                                    </p:set>
                                    <p:animEffect transition="in" filter="fade">
                                      <p:cBhvr>
                                        <p:cTn id="63"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94" grpId="0"/>
      <p:bldP spid="101" grpId="0"/>
      <p:bldP spid="115"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07300" y="2713316"/>
            <a:ext cx="11279507" cy="419806"/>
            <a:chOff x="305475" y="2034990"/>
            <a:chExt cx="8459630" cy="314855"/>
          </a:xfrm>
        </p:grpSpPr>
        <p:sp>
          <p:nvSpPr>
            <p:cNvPr id="52" name="Rectangle 51"/>
            <p:cNvSpPr/>
            <p:nvPr/>
          </p:nvSpPr>
          <p:spPr>
            <a:xfrm>
              <a:off x="305475" y="2035073"/>
              <a:ext cx="3130148" cy="314772"/>
            </a:xfrm>
            <a:prstGeom prst="rect">
              <a:avLst/>
            </a:prstGeom>
            <a:gradFill flip="none" rotWithShape="1">
              <a:gsLst>
                <a:gs pos="100000">
                  <a:schemeClr val="accent2">
                    <a:lumMod val="75000"/>
                  </a:schemeClr>
                </a:gs>
                <a:gs pos="0">
                  <a:schemeClr val="accent2">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2000" dirty="0">
                  <a:solidFill>
                    <a:srgbClr val="FFFFFF"/>
                  </a:solidFill>
                </a:rPr>
                <a:t>   2000     2003           2007   2009 </a:t>
              </a:r>
            </a:p>
          </p:txBody>
        </p:sp>
        <p:sp>
          <p:nvSpPr>
            <p:cNvPr id="108" name="Rectangle 107"/>
            <p:cNvSpPr/>
            <p:nvPr/>
          </p:nvSpPr>
          <p:spPr>
            <a:xfrm>
              <a:off x="3426215" y="2035069"/>
              <a:ext cx="1069848" cy="31477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rPr>
                <a:t>2011</a:t>
              </a:r>
            </a:p>
          </p:txBody>
        </p:sp>
        <p:sp>
          <p:nvSpPr>
            <p:cNvPr id="109" name="Rectangle 108"/>
            <p:cNvSpPr/>
            <p:nvPr/>
          </p:nvSpPr>
          <p:spPr>
            <a:xfrm>
              <a:off x="5560737" y="2035069"/>
              <a:ext cx="1069848" cy="31477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rPr>
                <a:t>2013</a:t>
              </a:r>
            </a:p>
          </p:txBody>
        </p:sp>
        <p:sp>
          <p:nvSpPr>
            <p:cNvPr id="110" name="Rectangle 109"/>
            <p:cNvSpPr/>
            <p:nvPr/>
          </p:nvSpPr>
          <p:spPr>
            <a:xfrm>
              <a:off x="6627998" y="2035069"/>
              <a:ext cx="1069848" cy="314771"/>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rPr>
                <a:t>2014</a:t>
              </a:r>
            </a:p>
          </p:txBody>
        </p:sp>
        <p:sp>
          <p:nvSpPr>
            <p:cNvPr id="111" name="Rectangle 110"/>
            <p:cNvSpPr/>
            <p:nvPr/>
          </p:nvSpPr>
          <p:spPr>
            <a:xfrm>
              <a:off x="7695257" y="2035069"/>
              <a:ext cx="1069848" cy="314771"/>
            </a:xfrm>
            <a:prstGeom prst="rect">
              <a:avLst/>
            </a:prstGeom>
            <a:solidFill>
              <a:srgbClr val="6FB048"/>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rPr>
                <a:t>2015</a:t>
              </a:r>
            </a:p>
          </p:txBody>
        </p:sp>
        <p:sp>
          <p:nvSpPr>
            <p:cNvPr id="45" name="Rectangle 44"/>
            <p:cNvSpPr/>
            <p:nvPr/>
          </p:nvSpPr>
          <p:spPr>
            <a:xfrm>
              <a:off x="4493476" y="2034990"/>
              <a:ext cx="1069848" cy="314771"/>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rPr>
                <a:t>2012</a:t>
              </a:r>
            </a:p>
          </p:txBody>
        </p:sp>
      </p:grpSp>
      <p:sp>
        <p:nvSpPr>
          <p:cNvPr id="3" name="Title 2"/>
          <p:cNvSpPr>
            <a:spLocks noGrp="1"/>
          </p:cNvSpPr>
          <p:nvPr>
            <p:ph type="title"/>
          </p:nvPr>
        </p:nvSpPr>
        <p:spPr/>
        <p:txBody>
          <a:bodyPr>
            <a:normAutofit/>
          </a:bodyPr>
          <a:lstStyle/>
          <a:p>
            <a:r>
              <a:rPr lang="en-US" dirty="0"/>
              <a:t>Neo4j: </a:t>
            </a:r>
            <a:r>
              <a:rPr lang="zh-CN" altLang="en-US" dirty="0"/>
              <a:t>图数据库领袖</a:t>
            </a:r>
            <a:endParaRPr lang="en-US" dirty="0"/>
          </a:p>
        </p:txBody>
      </p:sp>
      <p:grpSp>
        <p:nvGrpSpPr>
          <p:cNvPr id="14" name="Group 13"/>
          <p:cNvGrpSpPr/>
          <p:nvPr/>
        </p:nvGrpSpPr>
        <p:grpSpPr>
          <a:xfrm>
            <a:off x="1520637" y="1066174"/>
            <a:ext cx="6500727" cy="4861421"/>
            <a:chOff x="1149884" y="809037"/>
            <a:chExt cx="4875545" cy="3646066"/>
          </a:xfrm>
        </p:grpSpPr>
        <p:sp>
          <p:nvSpPr>
            <p:cNvPr id="92" name="Shape 92"/>
            <p:cNvSpPr/>
            <p:nvPr/>
          </p:nvSpPr>
          <p:spPr>
            <a:xfrm rot="10800000">
              <a:off x="3859748" y="1938667"/>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lumMod val="75000"/>
              </a:schemeClr>
            </a:solidFill>
            <a:ln w="28575" cmpd="sng">
              <a:noFill/>
              <a:miter lim="400000"/>
            </a:ln>
          </p:spPr>
          <p:txBody>
            <a:bodyPr lIns="0" tIns="0" rIns="0" bIns="0" anchor="ctr">
              <a:noAutofit/>
            </a:bodyPr>
            <a:lstStyle/>
            <a:p>
              <a:pPr lvl="0">
                <a:defRPr sz="4000">
                  <a:solidFill>
                    <a:srgbClr val="FFFFFF"/>
                  </a:solidFill>
                  <a:effectLst>
                    <a:outerShdw blurRad="38100" dist="12700" dir="5400000" rotWithShape="0">
                      <a:srgbClr val="000000">
                        <a:alpha val="50000"/>
                      </a:srgbClr>
                    </a:outerShdw>
                  </a:effectLst>
                </a:defRPr>
              </a:pPr>
              <a:endParaRPr sz="5333"/>
            </a:p>
          </p:txBody>
        </p:sp>
        <p:sp>
          <p:nvSpPr>
            <p:cNvPr id="81" name="Shape 81"/>
            <p:cNvSpPr/>
            <p:nvPr/>
          </p:nvSpPr>
          <p:spPr>
            <a:xfrm>
              <a:off x="4309155" y="2503505"/>
              <a:ext cx="1464733" cy="767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t">
              <a:noAutofit/>
            </a:bodyPr>
            <a:lstStyle/>
            <a:p>
              <a:pPr marL="0" lvl="1" algn="ctr">
                <a:lnSpc>
                  <a:spcPct val="90000"/>
                </a:lnSpc>
                <a:spcBef>
                  <a:spcPts val="1333"/>
                </a:spcBef>
                <a:defRPr sz="1800"/>
              </a:pPr>
              <a:r>
                <a:rPr sz="1867" dirty="0">
                  <a:solidFill>
                    <a:schemeClr val="tx1">
                      <a:lumMod val="65000"/>
                      <a:lumOff val="35000"/>
                    </a:schemeClr>
                  </a:solidFill>
                  <a:latin typeface="Calibri"/>
                  <a:ea typeface="Helvetica Neue"/>
                  <a:cs typeface="Calibri"/>
                  <a:sym typeface="Helvetica Neue"/>
                </a:rPr>
                <a:t>GraphConnect, </a:t>
              </a:r>
              <a:br>
                <a:rPr lang="en-US" sz="1867" dirty="0">
                  <a:solidFill>
                    <a:schemeClr val="tx1">
                      <a:lumMod val="65000"/>
                      <a:lumOff val="35000"/>
                    </a:schemeClr>
                  </a:solidFill>
                  <a:latin typeface="Calibri"/>
                  <a:ea typeface="Helvetica Neue"/>
                  <a:cs typeface="Calibri"/>
                  <a:sym typeface="Helvetica Neue"/>
                </a:rPr>
              </a:br>
              <a:r>
                <a:rPr lang="zh-CN" altLang="en-US" sz="1867" b="1" dirty="0">
                  <a:solidFill>
                    <a:schemeClr val="tx1">
                      <a:lumMod val="65000"/>
                      <a:lumOff val="35000"/>
                    </a:schemeClr>
                  </a:solidFill>
                  <a:latin typeface="Calibri"/>
                  <a:ea typeface="Helvetica Neue"/>
                  <a:cs typeface="Calibri"/>
                  <a:sym typeface="Helvetica Neue"/>
                </a:rPr>
                <a:t>第一个</a:t>
              </a:r>
              <a:br>
                <a:rPr lang="en-US" sz="1867" b="1" dirty="0">
                  <a:solidFill>
                    <a:schemeClr val="tx1">
                      <a:lumMod val="65000"/>
                      <a:lumOff val="35000"/>
                    </a:schemeClr>
                  </a:solidFill>
                  <a:latin typeface="Calibri"/>
                  <a:ea typeface="Helvetica Neue"/>
                  <a:cs typeface="Calibri"/>
                  <a:sym typeface="Helvetica Neue"/>
                </a:rPr>
              </a:br>
              <a:r>
                <a:rPr lang="zh-CN" altLang="en-US" sz="1867" b="1" dirty="0">
                  <a:solidFill>
                    <a:schemeClr val="tx1">
                      <a:lumMod val="65000"/>
                      <a:lumOff val="35000"/>
                    </a:schemeClr>
                  </a:solidFill>
                  <a:latin typeface="Calibri"/>
                  <a:ea typeface="Helvetica Neue"/>
                  <a:cs typeface="Calibri"/>
                  <a:sym typeface="Helvetica Neue"/>
                </a:rPr>
                <a:t>关于图数据库的会议</a:t>
              </a:r>
              <a:endParaRPr sz="1867" b="1" dirty="0">
                <a:solidFill>
                  <a:schemeClr val="tx1">
                    <a:lumMod val="65000"/>
                    <a:lumOff val="35000"/>
                  </a:schemeClr>
                </a:solidFill>
                <a:latin typeface="Calibri"/>
                <a:ea typeface="Helvetica Neue"/>
                <a:cs typeface="Calibri"/>
                <a:sym typeface="Helvetica Neue"/>
              </a:endParaRPr>
            </a:p>
          </p:txBody>
        </p:sp>
        <p:sp>
          <p:nvSpPr>
            <p:cNvPr id="99" name="Shape 99"/>
            <p:cNvSpPr/>
            <p:nvPr/>
          </p:nvSpPr>
          <p:spPr>
            <a:xfrm>
              <a:off x="2236216" y="2562094"/>
              <a:ext cx="1519347" cy="84996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p>
              <a:pPr marL="0" lvl="1" algn="ctr">
                <a:lnSpc>
                  <a:spcPct val="90000"/>
                </a:lnSpc>
                <a:spcBef>
                  <a:spcPts val="1333"/>
                </a:spcBef>
                <a:defRPr sz="1800"/>
              </a:pPr>
              <a:r>
                <a:rPr lang="zh-CN" altLang="en-US" sz="1867" b="1" dirty="0">
                  <a:solidFill>
                    <a:schemeClr val="tx1">
                      <a:lumMod val="65000"/>
                      <a:lumOff val="35000"/>
                    </a:schemeClr>
                  </a:solidFill>
                  <a:latin typeface="Calibri"/>
                  <a:ea typeface="Helvetica Neue"/>
                  <a:cs typeface="Calibri"/>
                  <a:sym typeface="Helvetica Neue"/>
                </a:rPr>
                <a:t>第一个</a:t>
              </a:r>
              <a:br>
                <a:rPr lang="en-US" sz="1867" b="1" dirty="0">
                  <a:solidFill>
                    <a:schemeClr val="tx1">
                      <a:lumMod val="65000"/>
                      <a:lumOff val="35000"/>
                    </a:schemeClr>
                  </a:solidFill>
                  <a:latin typeface="Calibri"/>
                  <a:ea typeface="Helvetica Neue"/>
                  <a:cs typeface="Calibri"/>
                  <a:sym typeface="Helvetica Neue"/>
                </a:rPr>
              </a:br>
              <a:r>
                <a:rPr lang="zh-CN" altLang="en-US" sz="1867" b="1" dirty="0">
                  <a:solidFill>
                    <a:schemeClr val="tx1">
                      <a:lumMod val="65000"/>
                      <a:lumOff val="35000"/>
                    </a:schemeClr>
                  </a:solidFill>
                  <a:latin typeface="Calibri"/>
                  <a:ea typeface="Helvetica Neue"/>
                  <a:cs typeface="Calibri"/>
                  <a:sym typeface="Helvetica Neue"/>
                </a:rPr>
                <a:t>全球</a:t>
              </a:r>
              <a:r>
                <a:rPr lang="en-US" sz="1867" b="1" dirty="0">
                  <a:solidFill>
                    <a:schemeClr val="tx1">
                      <a:lumMod val="65000"/>
                      <a:lumOff val="35000"/>
                    </a:schemeClr>
                  </a:solidFill>
                  <a:latin typeface="Calibri"/>
                  <a:ea typeface="Helvetica Neue"/>
                  <a:cs typeface="Calibri"/>
                  <a:sym typeface="Helvetica Neue"/>
                </a:rPr>
                <a:t> 2000</a:t>
              </a:r>
              <a:r>
                <a:rPr sz="1867" b="1" dirty="0">
                  <a:solidFill>
                    <a:schemeClr val="tx1">
                      <a:lumMod val="65000"/>
                      <a:lumOff val="35000"/>
                    </a:schemeClr>
                  </a:solidFill>
                  <a:latin typeface="Calibri"/>
                  <a:ea typeface="Helvetica Neue"/>
                  <a:cs typeface="Calibri"/>
                  <a:sym typeface="Helvetica Neue"/>
                </a:rPr>
                <a:t> </a:t>
              </a:r>
              <a:r>
                <a:rPr sz="1867" dirty="0">
                  <a:solidFill>
                    <a:schemeClr val="tx1">
                      <a:lumMod val="65000"/>
                      <a:lumOff val="35000"/>
                    </a:schemeClr>
                  </a:solidFill>
                  <a:latin typeface="Calibri"/>
                  <a:ea typeface="Helvetica Neue"/>
                  <a:cs typeface="Calibri"/>
                  <a:sym typeface="Helvetica Neue"/>
                </a:rPr>
                <a:t> </a:t>
              </a:r>
              <a:br>
                <a:rPr lang="en-US" sz="1867" dirty="0">
                  <a:solidFill>
                    <a:schemeClr val="tx1">
                      <a:lumMod val="65000"/>
                      <a:lumOff val="35000"/>
                    </a:schemeClr>
                  </a:solidFill>
                  <a:latin typeface="Calibri"/>
                  <a:ea typeface="Helvetica Neue"/>
                  <a:cs typeface="Calibri"/>
                  <a:sym typeface="Helvetica Neue"/>
                </a:rPr>
              </a:br>
              <a:r>
                <a:rPr lang="zh-CN" altLang="en-US" sz="1867" dirty="0">
                  <a:solidFill>
                    <a:schemeClr val="tx1">
                      <a:lumMod val="65000"/>
                      <a:lumOff val="35000"/>
                    </a:schemeClr>
                  </a:solidFill>
                  <a:latin typeface="Calibri"/>
                  <a:ea typeface="Helvetica Neue"/>
                  <a:cs typeface="Calibri"/>
                  <a:sym typeface="Helvetica Neue"/>
                </a:rPr>
                <a:t>客户</a:t>
              </a:r>
              <a:endParaRPr lang="en-US" sz="1867" dirty="0">
                <a:solidFill>
                  <a:schemeClr val="tx1">
                    <a:lumMod val="65000"/>
                    <a:lumOff val="35000"/>
                  </a:schemeClr>
                </a:solidFill>
                <a:latin typeface="Calibri"/>
                <a:ea typeface="Helvetica Neue"/>
                <a:cs typeface="Calibri"/>
                <a:sym typeface="Helvetica Neue"/>
              </a:endParaRPr>
            </a:p>
            <a:p>
              <a:pPr marL="0" lvl="1" algn="ctr">
                <a:lnSpc>
                  <a:spcPct val="90000"/>
                </a:lnSpc>
                <a:spcBef>
                  <a:spcPts val="1333"/>
                </a:spcBef>
                <a:defRPr sz="1800"/>
              </a:pPr>
              <a:endParaRPr lang="en-US" sz="1867" dirty="0">
                <a:solidFill>
                  <a:schemeClr val="tx1">
                    <a:lumMod val="65000"/>
                    <a:lumOff val="35000"/>
                  </a:schemeClr>
                </a:solidFill>
                <a:latin typeface="Calibri"/>
                <a:ea typeface="Helvetica Neue"/>
                <a:cs typeface="Calibri"/>
                <a:sym typeface="Helvetica Neue"/>
              </a:endParaRPr>
            </a:p>
            <a:p>
              <a:pPr marL="0" lvl="1" algn="ctr">
                <a:lnSpc>
                  <a:spcPct val="90000"/>
                </a:lnSpc>
                <a:spcBef>
                  <a:spcPts val="1333"/>
                </a:spcBef>
                <a:defRPr sz="1800"/>
              </a:pPr>
              <a:endParaRPr sz="1867" dirty="0">
                <a:solidFill>
                  <a:schemeClr val="tx1">
                    <a:lumMod val="65000"/>
                    <a:lumOff val="35000"/>
                  </a:schemeClr>
                </a:solidFill>
                <a:latin typeface="Calibri"/>
                <a:ea typeface="Helvetica Neue"/>
                <a:cs typeface="Calibri"/>
                <a:sym typeface="Helvetica Neue"/>
              </a:endParaRPr>
            </a:p>
          </p:txBody>
        </p:sp>
        <p:sp>
          <p:nvSpPr>
            <p:cNvPr id="115" name="Shape 73"/>
            <p:cNvSpPr/>
            <p:nvPr/>
          </p:nvSpPr>
          <p:spPr>
            <a:xfrm>
              <a:off x="3225929" y="809037"/>
              <a:ext cx="1492039" cy="1087911"/>
            </a:xfrm>
            <a:prstGeom prst="rect">
              <a:avLst/>
            </a:prstGeom>
            <a:ln w="12700">
              <a:miter lim="400000"/>
            </a:ln>
            <a:extLst>
              <a:ext uri="{C572A759-6A51-4108-AA02-DFA0A04FC94B}">
                <ma14:wrappingTextBoxFlag xmlns="" xmlns:ma14="http://schemas.microsoft.com/office/mac/drawingml/2011/main" val="1"/>
              </a:ext>
            </a:extLst>
          </p:spPr>
          <p:txBody>
            <a:bodyPr lIns="42516" tIns="42516" rIns="42516" bIns="42516" anchor="b" anchorCtr="1">
              <a:noAutofit/>
            </a:bodyPr>
            <a:lstStyle/>
            <a:p>
              <a:pPr marL="0" lvl="1" algn="ctr">
                <a:lnSpc>
                  <a:spcPct val="90000"/>
                </a:lnSpc>
                <a:spcBef>
                  <a:spcPts val="2008"/>
                </a:spcBef>
                <a:defRPr sz="1800"/>
              </a:pPr>
              <a:r>
                <a:rPr lang="zh-CN" altLang="en-US" sz="1867" dirty="0">
                  <a:solidFill>
                    <a:schemeClr val="accent1"/>
                  </a:solidFill>
                  <a:latin typeface="Calibri"/>
                  <a:ea typeface="Helvetica Neue"/>
                  <a:cs typeface="Calibri"/>
                  <a:sym typeface="Helvetica Neue"/>
                </a:rPr>
                <a:t>引入</a:t>
              </a:r>
              <a:br>
                <a:rPr lang="en-US" sz="1867" dirty="0">
                  <a:solidFill>
                    <a:schemeClr val="accent1"/>
                  </a:solidFill>
                  <a:latin typeface="Calibri"/>
                  <a:ea typeface="Helvetica Neue"/>
                  <a:cs typeface="Calibri"/>
                  <a:sym typeface="Helvetica Neue"/>
                </a:rPr>
              </a:br>
              <a:r>
                <a:rPr lang="zh-CN" altLang="en-US" sz="1867" b="1" dirty="0">
                  <a:solidFill>
                    <a:schemeClr val="accent1"/>
                  </a:solidFill>
                  <a:latin typeface="Calibri"/>
                  <a:ea typeface="Helvetica Neue"/>
                  <a:cs typeface="Calibri"/>
                  <a:sym typeface="Helvetica Neue"/>
                </a:rPr>
                <a:t>第一且唯一的</a:t>
              </a:r>
              <a:br>
                <a:rPr lang="en-US" altLang="zh-CN" sz="1867" b="1" dirty="0">
                  <a:solidFill>
                    <a:schemeClr val="accent1"/>
                  </a:solidFill>
                  <a:latin typeface="Calibri"/>
                  <a:ea typeface="Helvetica Neue"/>
                  <a:cs typeface="Calibri"/>
                  <a:sym typeface="Helvetica Neue"/>
                </a:rPr>
              </a:br>
              <a:r>
                <a:rPr lang="zh-CN" altLang="en-US" sz="1867" dirty="0">
                  <a:solidFill>
                    <a:schemeClr val="accent1"/>
                  </a:solidFill>
                  <a:ea typeface="Helvetica Neue"/>
                  <a:cs typeface="Calibri"/>
                  <a:sym typeface="Helvetica Neue"/>
                </a:rPr>
                <a:t>用于属性图的</a:t>
              </a:r>
              <a:br>
                <a:rPr lang="en-US" altLang="zh-CN" sz="1867" dirty="0">
                  <a:solidFill>
                    <a:schemeClr val="accent1"/>
                  </a:solidFill>
                  <a:ea typeface="Helvetica Neue"/>
                  <a:cs typeface="Calibri"/>
                  <a:sym typeface="Helvetica Neue"/>
                </a:rPr>
              </a:br>
              <a:r>
                <a:rPr lang="zh-CN" altLang="en-US" sz="1867" b="1" dirty="0">
                  <a:solidFill>
                    <a:schemeClr val="accent1"/>
                  </a:solidFill>
                  <a:latin typeface="Calibri"/>
                  <a:ea typeface="Helvetica Neue"/>
                  <a:cs typeface="Calibri"/>
                  <a:sym typeface="Helvetica Neue"/>
                </a:rPr>
                <a:t>申明式查询语言</a:t>
              </a:r>
              <a:endParaRPr sz="1867" dirty="0">
                <a:solidFill>
                  <a:schemeClr val="accent1"/>
                </a:solidFill>
                <a:latin typeface="Calibri"/>
                <a:ea typeface="Helvetica Neue"/>
                <a:cs typeface="Calibri"/>
                <a:sym typeface="Helvetica Neue"/>
              </a:endParaRPr>
            </a:p>
          </p:txBody>
        </p:sp>
        <p:sp>
          <p:nvSpPr>
            <p:cNvPr id="116" name="Shape 73"/>
            <p:cNvSpPr/>
            <p:nvPr/>
          </p:nvSpPr>
          <p:spPr>
            <a:xfrm>
              <a:off x="4400537" y="914591"/>
              <a:ext cx="1338411" cy="982357"/>
            </a:xfrm>
            <a:prstGeom prst="rect">
              <a:avLst/>
            </a:prstGeom>
            <a:ln w="12700">
              <a:miter lim="400000"/>
            </a:ln>
            <a:extLst>
              <a:ext uri="{C572A759-6A51-4108-AA02-DFA0A04FC94B}">
                <ma14:wrappingTextBoxFlag xmlns="" xmlns:ma14="http://schemas.microsoft.com/office/mac/drawingml/2011/main" val="1"/>
              </a:ext>
            </a:extLst>
          </p:spPr>
          <p:txBody>
            <a:bodyPr lIns="42516" tIns="42516" rIns="42516" bIns="42516" anchor="b" anchorCtr="1">
              <a:noAutofit/>
            </a:bodyPr>
            <a:lstStyle/>
            <a:p>
              <a:pPr marL="0" lvl="1" algn="ctr">
                <a:lnSpc>
                  <a:spcPct val="90000"/>
                </a:lnSpc>
                <a:spcBef>
                  <a:spcPts val="800"/>
                </a:spcBef>
                <a:defRPr sz="1800"/>
              </a:pPr>
              <a:r>
                <a:rPr lang="en-US" altLang="zh-CN" sz="1867" b="1" dirty="0">
                  <a:solidFill>
                    <a:schemeClr val="accent1"/>
                  </a:solidFill>
                  <a:ea typeface="Helvetica Neue"/>
                  <a:cs typeface="Calibri"/>
                  <a:sym typeface="Helvetica Neue"/>
                </a:rPr>
                <a:t>O’Reilly</a:t>
              </a:r>
              <a:r>
                <a:rPr lang="zh-CN" altLang="en-US" sz="1867" b="1" dirty="0">
                  <a:solidFill>
                    <a:schemeClr val="accent1"/>
                  </a:solidFill>
                  <a:ea typeface="Helvetica Neue"/>
                  <a:cs typeface="Calibri"/>
                  <a:sym typeface="Helvetica Neue"/>
                </a:rPr>
                <a:t>出版</a:t>
              </a:r>
              <a:br>
                <a:rPr lang="en-US" altLang="zh-CN" sz="1867" b="1" dirty="0">
                  <a:solidFill>
                    <a:schemeClr val="accent1"/>
                  </a:solidFill>
                  <a:ea typeface="Helvetica Neue"/>
                  <a:cs typeface="Calibri"/>
                  <a:sym typeface="Helvetica Neue"/>
                </a:rPr>
              </a:br>
              <a:r>
                <a:rPr lang="zh-CN" altLang="en-US" sz="1867" b="1" dirty="0">
                  <a:solidFill>
                    <a:schemeClr val="accent1"/>
                  </a:solidFill>
                  <a:ea typeface="Helvetica Neue"/>
                  <a:cs typeface="Calibri"/>
                  <a:sym typeface="Helvetica Neue"/>
                </a:rPr>
                <a:t>关于</a:t>
              </a:r>
              <a:br>
                <a:rPr lang="en-US" altLang="zh-CN" sz="1867" b="1" dirty="0">
                  <a:solidFill>
                    <a:schemeClr val="accent1"/>
                  </a:solidFill>
                  <a:ea typeface="Helvetica Neue"/>
                  <a:cs typeface="Calibri"/>
                  <a:sym typeface="Helvetica Neue"/>
                </a:rPr>
              </a:br>
              <a:r>
                <a:rPr lang="en-US" sz="1867" b="1" dirty="0">
                  <a:solidFill>
                    <a:schemeClr val="accent1"/>
                  </a:solidFill>
                  <a:ea typeface="Helvetica Neue"/>
                  <a:cs typeface="Calibri"/>
                  <a:sym typeface="Helvetica Neue"/>
                </a:rPr>
                <a:t>  </a:t>
              </a:r>
              <a:r>
                <a:rPr lang="zh-CN" altLang="en-US" sz="1867" dirty="0">
                  <a:solidFill>
                    <a:schemeClr val="accent1"/>
                  </a:solidFill>
                  <a:ea typeface="Helvetica Neue"/>
                  <a:cs typeface="Calibri"/>
                  <a:sym typeface="Helvetica Neue"/>
                </a:rPr>
                <a:t>图数据库</a:t>
              </a:r>
              <a:br>
                <a:rPr lang="en-US" altLang="zh-CN" sz="1867" dirty="0">
                  <a:solidFill>
                    <a:schemeClr val="accent1"/>
                  </a:solidFill>
                  <a:ea typeface="Helvetica Neue"/>
                  <a:cs typeface="Calibri"/>
                  <a:sym typeface="Helvetica Neue"/>
                </a:rPr>
              </a:br>
              <a:r>
                <a:rPr lang="zh-CN" altLang="en-US" sz="1867" dirty="0">
                  <a:solidFill>
                    <a:schemeClr val="accent1"/>
                  </a:solidFill>
                  <a:ea typeface="Helvetica Neue"/>
                  <a:cs typeface="Calibri"/>
                  <a:sym typeface="Helvetica Neue"/>
                </a:rPr>
                <a:t>的书</a:t>
              </a:r>
              <a:endParaRPr lang="en-US" sz="1867" dirty="0">
                <a:solidFill>
                  <a:schemeClr val="accent1"/>
                </a:solidFill>
                <a:ea typeface="Helvetica Neue"/>
                <a:cs typeface="Calibri"/>
                <a:sym typeface="Helvetica Neue"/>
              </a:endParaRPr>
            </a:p>
          </p:txBody>
        </p:sp>
        <p:sp>
          <p:nvSpPr>
            <p:cNvPr id="117" name="Shape 86"/>
            <p:cNvSpPr/>
            <p:nvPr/>
          </p:nvSpPr>
          <p:spPr>
            <a:xfrm rot="10800000" flipV="1">
              <a:off x="2886131" y="2332156"/>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1">
                <a:lumMod val="65000"/>
                <a:lumOff val="3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sp>
          <p:nvSpPr>
            <p:cNvPr id="120" name="Shape 86"/>
            <p:cNvSpPr/>
            <p:nvPr/>
          </p:nvSpPr>
          <p:spPr>
            <a:xfrm rot="10800000" flipV="1">
              <a:off x="4924227" y="2332156"/>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1">
                <a:lumMod val="65000"/>
                <a:lumOff val="3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grpSp>
          <p:nvGrpSpPr>
            <p:cNvPr id="4" name="Group 3"/>
            <p:cNvGrpSpPr/>
            <p:nvPr/>
          </p:nvGrpSpPr>
          <p:grpSpPr>
            <a:xfrm>
              <a:off x="3406425" y="3419561"/>
              <a:ext cx="1317799" cy="1035542"/>
              <a:chOff x="3417749" y="3419561"/>
              <a:chExt cx="1317799" cy="1035542"/>
            </a:xfrm>
          </p:grpSpPr>
          <p:sp>
            <p:nvSpPr>
              <p:cNvPr id="34" name="Shape 99"/>
              <p:cNvSpPr/>
              <p:nvPr/>
            </p:nvSpPr>
            <p:spPr>
              <a:xfrm>
                <a:off x="3417749" y="3608717"/>
                <a:ext cx="1317799" cy="8463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p>
                <a:pPr marL="0" lvl="1" algn="ctr">
                  <a:lnSpc>
                    <a:spcPct val="90000"/>
                  </a:lnSpc>
                  <a:spcBef>
                    <a:spcPts val="1333"/>
                  </a:spcBef>
                  <a:defRPr sz="1800"/>
                </a:pPr>
                <a:r>
                  <a:rPr lang="en-US" sz="1867" b="1" dirty="0">
                    <a:solidFill>
                      <a:schemeClr val="accent4">
                        <a:lumMod val="75000"/>
                      </a:schemeClr>
                    </a:solidFill>
                    <a:ea typeface="Helvetica Neue"/>
                    <a:cs typeface="Calibri"/>
                    <a:sym typeface="Helvetica Neue"/>
                  </a:rPr>
                  <a:t>$11M</a:t>
                </a:r>
                <a:br>
                  <a:rPr lang="en-US" sz="1867" b="1" dirty="0">
                    <a:solidFill>
                      <a:schemeClr val="accent4">
                        <a:lumMod val="75000"/>
                      </a:schemeClr>
                    </a:solidFill>
                    <a:ea typeface="Helvetica Neue"/>
                    <a:cs typeface="Calibri"/>
                    <a:sym typeface="Helvetica Neue"/>
                  </a:rPr>
                </a:br>
                <a:r>
                  <a:rPr lang="en-US" sz="1867" b="1" dirty="0">
                    <a:solidFill>
                      <a:schemeClr val="accent4">
                        <a:lumMod val="75000"/>
                      </a:schemeClr>
                    </a:solidFill>
                    <a:ea typeface="Helvetica Neue"/>
                    <a:cs typeface="Calibri"/>
                    <a:sym typeface="Helvetica Neue"/>
                  </a:rPr>
                  <a:t> </a:t>
                </a:r>
                <a:r>
                  <a:rPr lang="en-US" altLang="zh-CN" sz="1867" b="1" dirty="0">
                    <a:solidFill>
                      <a:schemeClr val="accent4">
                        <a:lumMod val="75000"/>
                      </a:schemeClr>
                    </a:solidFill>
                    <a:ea typeface="Helvetica Neue"/>
                    <a:cs typeface="Calibri"/>
                    <a:sym typeface="Helvetica Neue"/>
                  </a:rPr>
                  <a:t>A </a:t>
                </a:r>
                <a:r>
                  <a:rPr lang="zh-CN" altLang="en-US" sz="1867" b="1" dirty="0">
                    <a:solidFill>
                      <a:schemeClr val="accent4">
                        <a:lumMod val="75000"/>
                      </a:schemeClr>
                    </a:solidFill>
                    <a:ea typeface="Helvetica Neue"/>
                    <a:cs typeface="Calibri"/>
                    <a:sym typeface="Helvetica Neue"/>
                  </a:rPr>
                  <a:t>轮</a:t>
                </a:r>
                <a:br>
                  <a:rPr lang="en-US" sz="1867" b="1" dirty="0">
                    <a:solidFill>
                      <a:schemeClr val="accent4">
                        <a:lumMod val="75000"/>
                      </a:schemeClr>
                    </a:solidFill>
                    <a:ea typeface="Helvetica Neue"/>
                    <a:cs typeface="Calibri"/>
                    <a:sym typeface="Helvetica Neue"/>
                  </a:rPr>
                </a:br>
                <a:r>
                  <a:rPr lang="zh-CN" altLang="en-US" sz="1867" dirty="0">
                    <a:solidFill>
                      <a:schemeClr val="accent4">
                        <a:lumMod val="75000"/>
                      </a:schemeClr>
                    </a:solidFill>
                    <a:ea typeface="Helvetica Neue"/>
                    <a:cs typeface="Calibri"/>
                    <a:sym typeface="Helvetica Neue"/>
                  </a:rPr>
                  <a:t>来至 </a:t>
                </a:r>
                <a:r>
                  <a:rPr lang="en-US" sz="1867" dirty="0">
                    <a:solidFill>
                      <a:schemeClr val="accent4">
                        <a:lumMod val="75000"/>
                      </a:schemeClr>
                    </a:solidFill>
                    <a:ea typeface="Helvetica Neue"/>
                    <a:cs typeface="Calibri"/>
                    <a:sym typeface="Helvetica Neue"/>
                  </a:rPr>
                  <a:t>Fidelity, Sunstone</a:t>
                </a:r>
                <a:br>
                  <a:rPr lang="en-US" sz="1867" dirty="0">
                    <a:solidFill>
                      <a:schemeClr val="accent4">
                        <a:lumMod val="75000"/>
                      </a:schemeClr>
                    </a:solidFill>
                    <a:ea typeface="Helvetica Neue"/>
                    <a:cs typeface="Calibri"/>
                    <a:sym typeface="Helvetica Neue"/>
                  </a:rPr>
                </a:br>
                <a:r>
                  <a:rPr lang="zh-CN" altLang="en-US" sz="1867" dirty="0">
                    <a:solidFill>
                      <a:schemeClr val="accent4">
                        <a:lumMod val="75000"/>
                      </a:schemeClr>
                    </a:solidFill>
                    <a:ea typeface="Helvetica Neue"/>
                    <a:cs typeface="Calibri"/>
                    <a:sym typeface="Helvetica Neue"/>
                  </a:rPr>
                  <a:t>和 </a:t>
                </a:r>
                <a:r>
                  <a:rPr lang="en-US" sz="1867" dirty="0" err="1">
                    <a:solidFill>
                      <a:schemeClr val="accent4">
                        <a:lumMod val="75000"/>
                      </a:schemeClr>
                    </a:solidFill>
                    <a:ea typeface="Helvetica Neue"/>
                    <a:cs typeface="Calibri"/>
                    <a:sym typeface="Helvetica Neue"/>
                  </a:rPr>
                  <a:t>Conor</a:t>
                </a:r>
                <a:endParaRPr lang="en-US" sz="1867" dirty="0">
                  <a:solidFill>
                    <a:srgbClr val="4D8A37"/>
                  </a:solidFill>
                  <a:latin typeface="Calibri"/>
                  <a:ea typeface="Helvetica Neue"/>
                  <a:cs typeface="Calibri"/>
                  <a:sym typeface="Helvetica Neue"/>
                </a:endParaRPr>
              </a:p>
              <a:p>
                <a:pPr marL="0" lvl="1" algn="ctr">
                  <a:lnSpc>
                    <a:spcPct val="90000"/>
                  </a:lnSpc>
                  <a:spcBef>
                    <a:spcPts val="1333"/>
                  </a:spcBef>
                  <a:defRPr sz="1800"/>
                </a:pPr>
                <a:endParaRPr sz="1867" dirty="0">
                  <a:solidFill>
                    <a:srgbClr val="4D8A37"/>
                  </a:solidFill>
                  <a:latin typeface="Calibri"/>
                  <a:ea typeface="Helvetica Neue"/>
                  <a:cs typeface="Calibri"/>
                  <a:sym typeface="Helvetica Neue"/>
                </a:endParaRPr>
              </a:p>
            </p:txBody>
          </p:sp>
          <p:sp>
            <p:nvSpPr>
              <p:cNvPr id="35" name="Shape 86"/>
              <p:cNvSpPr/>
              <p:nvPr/>
            </p:nvSpPr>
            <p:spPr>
              <a:xfrm rot="10800000" flipV="1">
                <a:off x="3973796" y="3419561"/>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lumMod val="7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grpSp>
        <p:grpSp>
          <p:nvGrpSpPr>
            <p:cNvPr id="2" name="Group 1"/>
            <p:cNvGrpSpPr/>
            <p:nvPr/>
          </p:nvGrpSpPr>
          <p:grpSpPr>
            <a:xfrm>
              <a:off x="4755836" y="3419561"/>
              <a:ext cx="1269593" cy="1027075"/>
              <a:chOff x="4758676" y="3419561"/>
              <a:chExt cx="1269593" cy="1027075"/>
            </a:xfrm>
          </p:grpSpPr>
          <p:sp>
            <p:nvSpPr>
              <p:cNvPr id="36" name="Shape 86"/>
              <p:cNvSpPr/>
              <p:nvPr/>
            </p:nvSpPr>
            <p:spPr>
              <a:xfrm rot="10800000" flipV="1">
                <a:off x="5294596" y="3419561"/>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lumMod val="7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sp>
            <p:nvSpPr>
              <p:cNvPr id="37" name="Shape 99"/>
              <p:cNvSpPr/>
              <p:nvPr/>
            </p:nvSpPr>
            <p:spPr>
              <a:xfrm>
                <a:off x="4758676" y="3600250"/>
                <a:ext cx="1269593" cy="8463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p>
                <a:pPr marL="0" lvl="1" algn="ctr">
                  <a:lnSpc>
                    <a:spcPct val="90000"/>
                  </a:lnSpc>
                  <a:spcBef>
                    <a:spcPts val="1333"/>
                  </a:spcBef>
                  <a:defRPr sz="1800"/>
                </a:pPr>
                <a:r>
                  <a:rPr lang="en-US" sz="1867" b="1" dirty="0">
                    <a:solidFill>
                      <a:schemeClr val="accent4">
                        <a:lumMod val="75000"/>
                      </a:schemeClr>
                    </a:solidFill>
                    <a:ea typeface="Helvetica Neue"/>
                    <a:cs typeface="Calibri"/>
                    <a:sym typeface="Helvetica Neue"/>
                  </a:rPr>
                  <a:t>$11M</a:t>
                </a:r>
                <a:br>
                  <a:rPr lang="en-US" sz="1867" b="1" dirty="0">
                    <a:solidFill>
                      <a:schemeClr val="accent4">
                        <a:lumMod val="75000"/>
                      </a:schemeClr>
                    </a:solidFill>
                    <a:ea typeface="Helvetica Neue"/>
                    <a:cs typeface="Calibri"/>
                    <a:sym typeface="Helvetica Neue"/>
                  </a:rPr>
                </a:br>
                <a:r>
                  <a:rPr lang="en-US" altLang="zh-CN" sz="1867" b="1" dirty="0">
                    <a:solidFill>
                      <a:schemeClr val="accent4">
                        <a:lumMod val="75000"/>
                      </a:schemeClr>
                    </a:solidFill>
                    <a:ea typeface="Helvetica Neue"/>
                    <a:cs typeface="Calibri"/>
                    <a:sym typeface="Helvetica Neue"/>
                  </a:rPr>
                  <a:t>B </a:t>
                </a:r>
                <a:r>
                  <a:rPr lang="zh-CN" altLang="en-US" sz="1867" b="1" dirty="0">
                    <a:solidFill>
                      <a:schemeClr val="accent4">
                        <a:lumMod val="75000"/>
                      </a:schemeClr>
                    </a:solidFill>
                    <a:ea typeface="Helvetica Neue"/>
                    <a:cs typeface="Calibri"/>
                    <a:sym typeface="Helvetica Neue"/>
                  </a:rPr>
                  <a:t>轮</a:t>
                </a:r>
                <a:br>
                  <a:rPr lang="en-US" sz="1867" b="1" dirty="0">
                    <a:solidFill>
                      <a:schemeClr val="accent4">
                        <a:lumMod val="75000"/>
                      </a:schemeClr>
                    </a:solidFill>
                    <a:ea typeface="Helvetica Neue"/>
                    <a:cs typeface="Calibri"/>
                    <a:sym typeface="Helvetica Neue"/>
                  </a:rPr>
                </a:br>
                <a:r>
                  <a:rPr lang="zh-CN" altLang="en-US" sz="1867" dirty="0">
                    <a:solidFill>
                      <a:schemeClr val="accent4">
                        <a:lumMod val="75000"/>
                      </a:schemeClr>
                    </a:solidFill>
                    <a:ea typeface="Helvetica Neue"/>
                    <a:cs typeface="Calibri"/>
                    <a:sym typeface="Helvetica Neue"/>
                  </a:rPr>
                  <a:t>来至</a:t>
                </a:r>
                <a:r>
                  <a:rPr lang="en-US" sz="1867" dirty="0">
                    <a:solidFill>
                      <a:schemeClr val="accent4">
                        <a:lumMod val="75000"/>
                      </a:schemeClr>
                    </a:solidFill>
                    <a:ea typeface="Helvetica Neue"/>
                    <a:cs typeface="Calibri"/>
                    <a:sym typeface="Helvetica Neue"/>
                  </a:rPr>
                  <a:t> Fidelity, Sunstone</a:t>
                </a:r>
                <a:br>
                  <a:rPr lang="en-US" sz="1867" dirty="0">
                    <a:solidFill>
                      <a:schemeClr val="accent4">
                        <a:lumMod val="75000"/>
                      </a:schemeClr>
                    </a:solidFill>
                    <a:ea typeface="Helvetica Neue"/>
                    <a:cs typeface="Calibri"/>
                    <a:sym typeface="Helvetica Neue"/>
                  </a:rPr>
                </a:br>
                <a:r>
                  <a:rPr lang="zh-CN" altLang="en-US" sz="1867" dirty="0">
                    <a:solidFill>
                      <a:schemeClr val="accent4">
                        <a:lumMod val="75000"/>
                      </a:schemeClr>
                    </a:solidFill>
                    <a:ea typeface="Helvetica Neue"/>
                    <a:cs typeface="Calibri"/>
                    <a:sym typeface="Helvetica Neue"/>
                  </a:rPr>
                  <a:t>和 </a:t>
                </a:r>
                <a:r>
                  <a:rPr lang="en-US" sz="1867" dirty="0" err="1">
                    <a:solidFill>
                      <a:schemeClr val="accent4">
                        <a:lumMod val="75000"/>
                      </a:schemeClr>
                    </a:solidFill>
                    <a:ea typeface="Helvetica Neue"/>
                    <a:cs typeface="Calibri"/>
                    <a:sym typeface="Helvetica Neue"/>
                  </a:rPr>
                  <a:t>Conor</a:t>
                </a:r>
                <a:endParaRPr lang="en-US" sz="1867" dirty="0">
                  <a:solidFill>
                    <a:srgbClr val="4D8A37"/>
                  </a:solidFill>
                  <a:latin typeface="Calibri"/>
                  <a:ea typeface="Helvetica Neue"/>
                  <a:cs typeface="Calibri"/>
                  <a:sym typeface="Helvetica Neue"/>
                </a:endParaRPr>
              </a:p>
              <a:p>
                <a:pPr marL="0" lvl="1" algn="ctr">
                  <a:lnSpc>
                    <a:spcPct val="90000"/>
                  </a:lnSpc>
                  <a:spcBef>
                    <a:spcPts val="1333"/>
                  </a:spcBef>
                  <a:defRPr sz="1800"/>
                </a:pPr>
                <a:endParaRPr sz="1867" dirty="0">
                  <a:solidFill>
                    <a:srgbClr val="4D8A37"/>
                  </a:solidFill>
                  <a:latin typeface="Calibri"/>
                  <a:ea typeface="Helvetica Neue"/>
                  <a:cs typeface="Calibri"/>
                  <a:sym typeface="Helvetica Neue"/>
                </a:endParaRPr>
              </a:p>
            </p:txBody>
          </p:sp>
        </p:grpSp>
        <p:sp>
          <p:nvSpPr>
            <p:cNvPr id="6" name="Pentagon 5"/>
            <p:cNvSpPr/>
            <p:nvPr/>
          </p:nvSpPr>
          <p:spPr>
            <a:xfrm>
              <a:off x="1149884" y="2677384"/>
              <a:ext cx="1209529" cy="509345"/>
            </a:xfrm>
            <a:prstGeom prst="homePlat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t>商业</a:t>
              </a:r>
              <a:br>
                <a:rPr lang="en-US" sz="1600" dirty="0"/>
              </a:br>
              <a:r>
                <a:rPr lang="zh-CN" altLang="en-US" sz="1600" dirty="0"/>
                <a:t>领先</a:t>
              </a:r>
              <a:endParaRPr lang="en-US" sz="1600" dirty="0"/>
            </a:p>
          </p:txBody>
        </p:sp>
        <p:sp>
          <p:nvSpPr>
            <p:cNvPr id="93" name="Shape 93"/>
            <p:cNvSpPr/>
            <p:nvPr/>
          </p:nvSpPr>
          <p:spPr>
            <a:xfrm rot="10800000">
              <a:off x="4960005" y="1938667"/>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lumMod val="75000"/>
              </a:schemeClr>
            </a:solidFill>
            <a:ln w="28575" cmpd="sng">
              <a:noFill/>
              <a:miter lim="400000"/>
            </a:ln>
          </p:spPr>
          <p:txBody>
            <a:bodyPr lIns="0" tIns="0" rIns="0" bIns="0" anchor="ctr">
              <a:noAutofit/>
            </a:bodyPr>
            <a:lstStyle/>
            <a:p>
              <a:pPr lvl="0">
                <a:defRPr sz="4000">
                  <a:solidFill>
                    <a:srgbClr val="FFFFFF"/>
                  </a:solidFill>
                  <a:effectLst>
                    <a:outerShdw blurRad="38100" dist="12700" dir="5400000" rotWithShape="0">
                      <a:srgbClr val="000000">
                        <a:alpha val="50000"/>
                      </a:srgbClr>
                    </a:outerShdw>
                  </a:effectLst>
                </a:defRPr>
              </a:pPr>
              <a:endParaRPr sz="5333"/>
            </a:p>
          </p:txBody>
        </p:sp>
      </p:grpSp>
      <p:grpSp>
        <p:nvGrpSpPr>
          <p:cNvPr id="8" name="Group 7"/>
          <p:cNvGrpSpPr/>
          <p:nvPr/>
        </p:nvGrpSpPr>
        <p:grpSpPr>
          <a:xfrm>
            <a:off x="277282" y="1382154"/>
            <a:ext cx="4597231" cy="4730765"/>
            <a:chOff x="207961" y="1036615"/>
            <a:chExt cx="3447923" cy="3548074"/>
          </a:xfrm>
        </p:grpSpPr>
        <p:sp>
          <p:nvSpPr>
            <p:cNvPr id="95" name="Shape 95"/>
            <p:cNvSpPr/>
            <p:nvPr/>
          </p:nvSpPr>
          <p:spPr>
            <a:xfrm rot="10800000">
              <a:off x="502314" y="1938667"/>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lumMod val="75000"/>
              </a:schemeClr>
            </a:solidFill>
            <a:ln w="28575" cmpd="sng">
              <a:noFill/>
              <a:miter lim="400000"/>
            </a:ln>
          </p:spPr>
          <p:txBody>
            <a:bodyPr lIns="0" tIns="0" rIns="0" bIns="0" anchor="ctr">
              <a:noAutofit/>
            </a:bodyPr>
            <a:lstStyle/>
            <a:p>
              <a:pPr lvl="0">
                <a:defRPr sz="4000">
                  <a:solidFill>
                    <a:srgbClr val="FFFFFF"/>
                  </a:solidFill>
                  <a:effectLst>
                    <a:outerShdw blurRad="38100" dist="12700" dir="5400000" rotWithShape="0">
                      <a:srgbClr val="000000">
                        <a:alpha val="50000"/>
                      </a:srgbClr>
                    </a:outerShdw>
                  </a:effectLst>
                </a:defRPr>
              </a:pPr>
              <a:endParaRPr sz="5333"/>
            </a:p>
          </p:txBody>
        </p:sp>
        <p:sp>
          <p:nvSpPr>
            <p:cNvPr id="97" name="Shape 97"/>
            <p:cNvSpPr/>
            <p:nvPr/>
          </p:nvSpPr>
          <p:spPr>
            <a:xfrm rot="10800000">
              <a:off x="2366308" y="1938667"/>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lumMod val="75000"/>
              </a:schemeClr>
            </a:solidFill>
            <a:ln w="28575" cmpd="sng">
              <a:noFill/>
              <a:miter lim="400000"/>
            </a:ln>
          </p:spPr>
          <p:txBody>
            <a:bodyPr lIns="0" tIns="0" rIns="0" bIns="0"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sp>
          <p:nvSpPr>
            <p:cNvPr id="119" name="Shape 95"/>
            <p:cNvSpPr/>
            <p:nvPr/>
          </p:nvSpPr>
          <p:spPr>
            <a:xfrm rot="10800000">
              <a:off x="1281356" y="1938667"/>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lumMod val="75000"/>
              </a:schemeClr>
            </a:solidFill>
            <a:ln w="28575" cmpd="sng">
              <a:noFill/>
              <a:miter lim="400000"/>
            </a:ln>
          </p:spPr>
          <p:txBody>
            <a:bodyPr lIns="0" tIns="0" rIns="0" bIns="0" anchor="ctr">
              <a:noAutofit/>
            </a:bodyPr>
            <a:lstStyle/>
            <a:p>
              <a:pPr lvl="0">
                <a:defRPr sz="4000">
                  <a:solidFill>
                    <a:srgbClr val="FFFFFF"/>
                  </a:solidFill>
                  <a:effectLst>
                    <a:outerShdw blurRad="38100" dist="12700" dir="5400000" rotWithShape="0">
                      <a:srgbClr val="000000">
                        <a:alpha val="50000"/>
                      </a:srgbClr>
                    </a:outerShdw>
                  </a:effectLst>
                </a:defRPr>
              </a:pPr>
              <a:endParaRPr sz="5333"/>
            </a:p>
          </p:txBody>
        </p:sp>
        <p:sp>
          <p:nvSpPr>
            <p:cNvPr id="73" name="Shape 73"/>
            <p:cNvSpPr/>
            <p:nvPr/>
          </p:nvSpPr>
          <p:spPr>
            <a:xfrm>
              <a:off x="840942" y="1036615"/>
              <a:ext cx="1105424" cy="860333"/>
            </a:xfrm>
            <a:prstGeom prst="rect">
              <a:avLst/>
            </a:prstGeom>
            <a:ln w="12700">
              <a:miter lim="400000"/>
            </a:ln>
            <a:extLst>
              <a:ext uri="{C572A759-6A51-4108-AA02-DFA0A04FC94B}">
                <ma14:wrappingTextBoxFlag xmlns="" xmlns:ma14="http://schemas.microsoft.com/office/mac/drawingml/2011/main" val="1"/>
              </a:ext>
            </a:extLst>
          </p:spPr>
          <p:txBody>
            <a:bodyPr lIns="42516" tIns="42516" rIns="42516" bIns="42516" anchor="b" anchorCtr="1">
              <a:noAutofit/>
            </a:bodyPr>
            <a:lstStyle/>
            <a:p>
              <a:pPr marL="0" lvl="1" algn="ctr">
                <a:lnSpc>
                  <a:spcPct val="90000"/>
                </a:lnSpc>
                <a:spcBef>
                  <a:spcPts val="800"/>
                </a:spcBef>
                <a:defRPr sz="1800"/>
              </a:pPr>
              <a:r>
                <a:rPr lang="zh-CN" altLang="en-US" sz="1867" b="1" dirty="0">
                  <a:solidFill>
                    <a:schemeClr val="accent1"/>
                  </a:solidFill>
                  <a:latin typeface="Calibri"/>
                  <a:ea typeface="Helvetica Neue"/>
                  <a:cs typeface="Calibri"/>
                  <a:sym typeface="Helvetica Neue"/>
                </a:rPr>
                <a:t>第一个</a:t>
              </a:r>
              <a:br>
                <a:rPr lang="en-US" sz="1867" b="1" dirty="0">
                  <a:solidFill>
                    <a:schemeClr val="accent1"/>
                  </a:solidFill>
                  <a:latin typeface="Calibri"/>
                  <a:ea typeface="Helvetica Neue"/>
                  <a:cs typeface="Calibri"/>
                  <a:sym typeface="Helvetica Neue"/>
                </a:rPr>
              </a:br>
              <a:r>
                <a:rPr lang="zh-CN" altLang="en-US" sz="1867" b="1" dirty="0">
                  <a:solidFill>
                    <a:schemeClr val="accent1"/>
                  </a:solidFill>
                  <a:latin typeface="Calibri"/>
                  <a:ea typeface="Helvetica Neue"/>
                  <a:cs typeface="Calibri"/>
                  <a:sym typeface="Helvetica Neue"/>
                </a:rPr>
                <a:t>原生</a:t>
              </a:r>
              <a:br>
                <a:rPr lang="en-US" sz="1867" b="1" dirty="0">
                  <a:solidFill>
                    <a:schemeClr val="accent1"/>
                  </a:solidFill>
                  <a:latin typeface="Calibri"/>
                  <a:ea typeface="Helvetica Neue"/>
                  <a:cs typeface="Calibri"/>
                  <a:sym typeface="Helvetica Neue"/>
                </a:rPr>
              </a:br>
              <a:r>
                <a:rPr lang="zh-CN" altLang="en-US" sz="1867" b="1" dirty="0">
                  <a:solidFill>
                    <a:schemeClr val="accent1"/>
                  </a:solidFill>
                  <a:latin typeface="Calibri"/>
                  <a:ea typeface="Helvetica Neue"/>
                  <a:cs typeface="Calibri"/>
                  <a:sym typeface="Helvetica Neue"/>
                </a:rPr>
                <a:t>图数据库</a:t>
              </a:r>
              <a:br>
                <a:rPr lang="en-US" sz="1867" dirty="0">
                  <a:solidFill>
                    <a:schemeClr val="accent1"/>
                  </a:solidFill>
                  <a:latin typeface="Calibri"/>
                  <a:ea typeface="Helvetica Neue"/>
                  <a:cs typeface="Calibri"/>
                  <a:sym typeface="Helvetica Neue"/>
                </a:rPr>
              </a:br>
              <a:r>
                <a:rPr lang="en-US" altLang="zh-CN" sz="1867" dirty="0">
                  <a:solidFill>
                    <a:schemeClr val="accent1"/>
                  </a:solidFill>
                  <a:latin typeface="Calibri"/>
                  <a:ea typeface="Helvetica Neue"/>
                  <a:cs typeface="Calibri"/>
                  <a:sym typeface="Helvetica Neue"/>
                </a:rPr>
                <a:t>24/7</a:t>
              </a:r>
              <a:r>
                <a:rPr lang="zh-CN" altLang="en-US" sz="1867" dirty="0">
                  <a:solidFill>
                    <a:schemeClr val="accent1"/>
                  </a:solidFill>
                  <a:latin typeface="Calibri"/>
                  <a:ea typeface="Helvetica Neue"/>
                  <a:cs typeface="Calibri"/>
                  <a:sym typeface="Helvetica Neue"/>
                </a:rPr>
                <a:t>产品</a:t>
              </a:r>
              <a:endParaRPr sz="1867" dirty="0">
                <a:solidFill>
                  <a:schemeClr val="accent1"/>
                </a:solidFill>
                <a:latin typeface="Calibri"/>
                <a:ea typeface="Helvetica Neue"/>
                <a:cs typeface="Calibri"/>
                <a:sym typeface="Helvetica Neue"/>
              </a:endParaRPr>
            </a:p>
          </p:txBody>
        </p:sp>
        <p:sp>
          <p:nvSpPr>
            <p:cNvPr id="113" name="Shape 73"/>
            <p:cNvSpPr/>
            <p:nvPr/>
          </p:nvSpPr>
          <p:spPr>
            <a:xfrm>
              <a:off x="207961" y="1096678"/>
              <a:ext cx="819087" cy="800270"/>
            </a:xfrm>
            <a:prstGeom prst="rect">
              <a:avLst/>
            </a:prstGeom>
            <a:ln w="12700">
              <a:miter lim="400000"/>
            </a:ln>
            <a:extLst>
              <a:ext uri="{C572A759-6A51-4108-AA02-DFA0A04FC94B}">
                <ma14:wrappingTextBoxFlag xmlns="" xmlns:ma14="http://schemas.microsoft.com/office/mac/drawingml/2011/main" val="1"/>
              </a:ext>
            </a:extLst>
          </p:spPr>
          <p:txBody>
            <a:bodyPr lIns="42516" tIns="42516" rIns="42516" bIns="42516" anchor="b" anchorCtr="1">
              <a:noAutofit/>
            </a:bodyPr>
            <a:lstStyle/>
            <a:p>
              <a:pPr marL="0" lvl="1" algn="ctr">
                <a:lnSpc>
                  <a:spcPct val="90000"/>
                </a:lnSpc>
                <a:spcBef>
                  <a:spcPts val="2008"/>
                </a:spcBef>
                <a:defRPr sz="1800"/>
              </a:pPr>
              <a:r>
                <a:rPr lang="zh-CN" altLang="en-US" sz="1867" b="1" dirty="0">
                  <a:solidFill>
                    <a:schemeClr val="accent1"/>
                  </a:solidFill>
                  <a:latin typeface="Calibri"/>
                  <a:ea typeface="Helvetica Neue"/>
                  <a:cs typeface="Calibri"/>
                  <a:sym typeface="Helvetica Neue"/>
                </a:rPr>
                <a:t>发明</a:t>
              </a:r>
              <a:br>
                <a:rPr lang="en-US" altLang="zh-CN" sz="1867" b="1" dirty="0">
                  <a:solidFill>
                    <a:schemeClr val="accent1"/>
                  </a:solidFill>
                  <a:latin typeface="Calibri"/>
                  <a:ea typeface="Helvetica Neue"/>
                  <a:cs typeface="Calibri"/>
                  <a:sym typeface="Helvetica Neue"/>
                </a:rPr>
              </a:br>
              <a:r>
                <a:rPr lang="zh-CN" altLang="en-US" sz="1867" b="1" dirty="0">
                  <a:solidFill>
                    <a:schemeClr val="accent1"/>
                  </a:solidFill>
                  <a:latin typeface="Calibri"/>
                  <a:ea typeface="Helvetica Neue"/>
                  <a:cs typeface="Calibri"/>
                  <a:sym typeface="Helvetica Neue"/>
                </a:rPr>
                <a:t>属性</a:t>
              </a:r>
              <a:r>
                <a:rPr lang="en-US" sz="1867" b="1" dirty="0">
                  <a:solidFill>
                    <a:schemeClr val="accent1"/>
                  </a:solidFill>
                  <a:latin typeface="Calibri"/>
                  <a:ea typeface="Helvetica Neue"/>
                  <a:cs typeface="Calibri"/>
                  <a:sym typeface="Helvetica Neue"/>
                </a:rPr>
                <a:t> </a:t>
              </a:r>
              <a:br>
                <a:rPr lang="en-US" sz="1867" b="1" dirty="0">
                  <a:solidFill>
                    <a:schemeClr val="accent1"/>
                  </a:solidFill>
                  <a:latin typeface="Calibri"/>
                  <a:ea typeface="Helvetica Neue"/>
                  <a:cs typeface="Calibri"/>
                  <a:sym typeface="Helvetica Neue"/>
                </a:rPr>
              </a:br>
              <a:r>
                <a:rPr lang="zh-CN" altLang="en-US" sz="1867" b="1" dirty="0">
                  <a:solidFill>
                    <a:schemeClr val="accent1"/>
                  </a:solidFill>
                  <a:latin typeface="Calibri"/>
                  <a:ea typeface="Helvetica Neue"/>
                  <a:cs typeface="Calibri"/>
                  <a:sym typeface="Helvetica Neue"/>
                </a:rPr>
                <a:t>图</a:t>
              </a:r>
              <a:br>
                <a:rPr lang="en-US" altLang="zh-CN" sz="1867" b="1" dirty="0">
                  <a:solidFill>
                    <a:schemeClr val="accent1"/>
                  </a:solidFill>
                  <a:latin typeface="Calibri"/>
                  <a:ea typeface="Helvetica Neue"/>
                  <a:cs typeface="Calibri"/>
                  <a:sym typeface="Helvetica Neue"/>
                </a:rPr>
              </a:br>
              <a:r>
                <a:rPr lang="zh-CN" altLang="en-US" sz="1867" dirty="0">
                  <a:solidFill>
                    <a:schemeClr val="accent1"/>
                  </a:solidFill>
                  <a:latin typeface="Calibri"/>
                  <a:ea typeface="Helvetica Neue"/>
                  <a:cs typeface="Calibri"/>
                  <a:sym typeface="Helvetica Neue"/>
                </a:rPr>
                <a:t>模型</a:t>
              </a:r>
              <a:endParaRPr sz="1867" dirty="0">
                <a:solidFill>
                  <a:schemeClr val="accent1"/>
                </a:solidFill>
                <a:latin typeface="Calibri"/>
                <a:ea typeface="Helvetica Neue"/>
                <a:cs typeface="Calibri"/>
                <a:sym typeface="Helvetica Neue"/>
              </a:endParaRPr>
            </a:p>
          </p:txBody>
        </p:sp>
        <p:sp>
          <p:nvSpPr>
            <p:cNvPr id="114" name="Shape 73"/>
            <p:cNvSpPr/>
            <p:nvPr/>
          </p:nvSpPr>
          <p:spPr>
            <a:xfrm>
              <a:off x="1996514" y="1036615"/>
              <a:ext cx="953925" cy="860333"/>
            </a:xfrm>
            <a:prstGeom prst="rect">
              <a:avLst/>
            </a:prstGeom>
            <a:ln w="12700">
              <a:miter lim="400000"/>
            </a:ln>
            <a:extLst>
              <a:ext uri="{C572A759-6A51-4108-AA02-DFA0A04FC94B}">
                <ma14:wrappingTextBoxFlag xmlns="" xmlns:ma14="http://schemas.microsoft.com/office/mac/drawingml/2011/main" val="1"/>
              </a:ext>
            </a:extLst>
          </p:spPr>
          <p:txBody>
            <a:bodyPr lIns="42516" tIns="42516" rIns="42516" bIns="42516" anchor="b" anchorCtr="1">
              <a:noAutofit/>
            </a:bodyPr>
            <a:lstStyle/>
            <a:p>
              <a:pPr marL="0" lvl="1" algn="ctr">
                <a:lnSpc>
                  <a:spcPct val="90000"/>
                </a:lnSpc>
                <a:spcBef>
                  <a:spcPts val="2008"/>
                </a:spcBef>
                <a:defRPr sz="1800"/>
              </a:pPr>
              <a:r>
                <a:rPr lang="zh-CN" altLang="en-US" sz="1867" dirty="0">
                  <a:solidFill>
                    <a:schemeClr val="accent1"/>
                  </a:solidFill>
                  <a:latin typeface="Calibri"/>
                  <a:ea typeface="Helvetica Neue"/>
                  <a:cs typeface="Calibri"/>
                  <a:sym typeface="Helvetica Neue"/>
                </a:rPr>
                <a:t>继续</a:t>
              </a:r>
              <a:br>
                <a:rPr lang="en-US" altLang="zh-CN" sz="1867" dirty="0">
                  <a:solidFill>
                    <a:schemeClr val="accent1"/>
                  </a:solidFill>
                  <a:latin typeface="Calibri"/>
                  <a:ea typeface="Helvetica Neue"/>
                  <a:cs typeface="Calibri"/>
                  <a:sym typeface="Helvetica Neue"/>
                </a:rPr>
              </a:br>
              <a:r>
                <a:rPr lang="en-US" sz="1867" dirty="0">
                  <a:solidFill>
                    <a:schemeClr val="accent1"/>
                  </a:solidFill>
                  <a:latin typeface="Calibri"/>
                  <a:ea typeface="Helvetica Neue"/>
                  <a:cs typeface="Calibri"/>
                  <a:sym typeface="Helvetica Neue"/>
                </a:rPr>
                <a:t> </a:t>
              </a:r>
              <a:r>
                <a:rPr lang="zh-CN" altLang="en-US" sz="1867" b="1" dirty="0">
                  <a:solidFill>
                    <a:schemeClr val="accent1"/>
                  </a:solidFill>
                  <a:latin typeface="Calibri"/>
                  <a:ea typeface="Helvetica Neue"/>
                  <a:cs typeface="Calibri"/>
                  <a:sym typeface="Helvetica Neue"/>
                </a:rPr>
                <a:t>第一个</a:t>
              </a:r>
              <a:br>
                <a:rPr lang="en-US" altLang="zh-CN" sz="1867" b="1" dirty="0">
                  <a:solidFill>
                    <a:schemeClr val="accent1"/>
                  </a:solidFill>
                  <a:latin typeface="Calibri"/>
                  <a:ea typeface="Helvetica Neue"/>
                  <a:cs typeface="Calibri"/>
                  <a:sym typeface="Helvetica Neue"/>
                </a:rPr>
              </a:br>
              <a:r>
                <a:rPr lang="en-US" sz="1867" b="1" dirty="0">
                  <a:solidFill>
                    <a:schemeClr val="accent1"/>
                  </a:solidFill>
                  <a:latin typeface="Calibri"/>
                  <a:ea typeface="Helvetica Neue"/>
                  <a:cs typeface="Calibri"/>
                  <a:sym typeface="Helvetica Neue"/>
                </a:rPr>
                <a:t> </a:t>
              </a:r>
              <a:r>
                <a:rPr lang="zh-CN" altLang="en-US" sz="1867" b="1" dirty="0">
                  <a:solidFill>
                    <a:schemeClr val="accent1"/>
                  </a:solidFill>
                  <a:latin typeface="Calibri"/>
                  <a:ea typeface="Helvetica Neue"/>
                  <a:cs typeface="Calibri"/>
                  <a:sym typeface="Helvetica Neue"/>
                </a:rPr>
                <a:t>图数据库开源</a:t>
              </a:r>
              <a:endParaRPr sz="1867" b="1" dirty="0">
                <a:solidFill>
                  <a:schemeClr val="accent1"/>
                </a:solidFill>
                <a:latin typeface="Calibri"/>
                <a:ea typeface="Helvetica Neue"/>
                <a:cs typeface="Calibri"/>
                <a:sym typeface="Helvetica Neue"/>
              </a:endParaRPr>
            </a:p>
          </p:txBody>
        </p:sp>
        <p:grpSp>
          <p:nvGrpSpPr>
            <p:cNvPr id="5" name="Group 4"/>
            <p:cNvGrpSpPr/>
            <p:nvPr/>
          </p:nvGrpSpPr>
          <p:grpSpPr>
            <a:xfrm>
              <a:off x="2307374" y="3419561"/>
              <a:ext cx="1348510" cy="1165128"/>
              <a:chOff x="2307374" y="3432268"/>
              <a:chExt cx="1348510" cy="1165128"/>
            </a:xfrm>
          </p:grpSpPr>
          <p:sp>
            <p:nvSpPr>
              <p:cNvPr id="86" name="Shape 86"/>
              <p:cNvSpPr/>
              <p:nvPr/>
            </p:nvSpPr>
            <p:spPr>
              <a:xfrm rot="10800000" flipV="1">
                <a:off x="2886132" y="3432268"/>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lumMod val="7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sp>
            <p:nvSpPr>
              <p:cNvPr id="32" name="Shape 79"/>
              <p:cNvSpPr/>
              <p:nvPr/>
            </p:nvSpPr>
            <p:spPr>
              <a:xfrm>
                <a:off x="2307374" y="3556721"/>
                <a:ext cx="1348510" cy="10406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t">
                <a:noAutofit/>
              </a:bodyPr>
              <a:lstStyle/>
              <a:p>
                <a:pPr marL="0" lvl="1" algn="ctr">
                  <a:lnSpc>
                    <a:spcPct val="90000"/>
                  </a:lnSpc>
                  <a:spcBef>
                    <a:spcPts val="800"/>
                  </a:spcBef>
                  <a:defRPr sz="1800"/>
                </a:pPr>
                <a:r>
                  <a:rPr sz="1867" b="1" dirty="0">
                    <a:solidFill>
                      <a:schemeClr val="accent4">
                        <a:lumMod val="75000"/>
                      </a:schemeClr>
                    </a:solidFill>
                    <a:latin typeface="Calibri"/>
                    <a:ea typeface="Helvetica Neue"/>
                    <a:cs typeface="Calibri"/>
                    <a:sym typeface="Helvetica Neue"/>
                  </a:rPr>
                  <a:t>$2.5</a:t>
                </a:r>
                <a:r>
                  <a:rPr lang="en-US" sz="1867" b="1" dirty="0">
                    <a:solidFill>
                      <a:schemeClr val="accent4">
                        <a:lumMod val="75000"/>
                      </a:schemeClr>
                    </a:solidFill>
                    <a:latin typeface="Calibri"/>
                    <a:ea typeface="Helvetica Neue"/>
                    <a:cs typeface="Calibri"/>
                    <a:sym typeface="Helvetica Neue"/>
                  </a:rPr>
                  <a:t>M</a:t>
                </a:r>
                <a:br>
                  <a:rPr lang="en-US" sz="1867" b="1" dirty="0">
                    <a:solidFill>
                      <a:schemeClr val="accent4">
                        <a:lumMod val="75000"/>
                      </a:schemeClr>
                    </a:solidFill>
                    <a:latin typeface="Calibri"/>
                    <a:ea typeface="Helvetica Neue"/>
                    <a:cs typeface="Calibri"/>
                    <a:sym typeface="Helvetica Neue"/>
                  </a:rPr>
                </a:br>
                <a:r>
                  <a:rPr lang="zh-CN" altLang="en-US" sz="1867" b="1" dirty="0">
                    <a:solidFill>
                      <a:schemeClr val="accent4">
                        <a:lumMod val="75000"/>
                      </a:schemeClr>
                    </a:solidFill>
                    <a:latin typeface="Calibri"/>
                    <a:ea typeface="Helvetica Neue"/>
                    <a:cs typeface="Calibri"/>
                    <a:sym typeface="Helvetica Neue"/>
                  </a:rPr>
                  <a:t>种子轮</a:t>
                </a:r>
                <a:br>
                  <a:rPr lang="en-US" altLang="zh-CN" sz="1867" b="1" dirty="0">
                    <a:solidFill>
                      <a:schemeClr val="accent4">
                        <a:lumMod val="75000"/>
                      </a:schemeClr>
                    </a:solidFill>
                    <a:latin typeface="Calibri"/>
                    <a:ea typeface="Helvetica Neue"/>
                    <a:cs typeface="Calibri"/>
                    <a:sym typeface="Helvetica Neue"/>
                  </a:rPr>
                </a:br>
                <a:r>
                  <a:rPr lang="zh-CN" altLang="en-US" sz="1867" dirty="0">
                    <a:solidFill>
                      <a:schemeClr val="accent4">
                        <a:lumMod val="75000"/>
                      </a:schemeClr>
                    </a:solidFill>
                    <a:latin typeface="Calibri"/>
                    <a:ea typeface="Helvetica Neue"/>
                    <a:cs typeface="Calibri"/>
                    <a:sym typeface="Helvetica Neue"/>
                  </a:rPr>
                  <a:t>来至</a:t>
                </a:r>
                <a:r>
                  <a:rPr sz="1867" dirty="0">
                    <a:solidFill>
                      <a:schemeClr val="accent4">
                        <a:lumMod val="75000"/>
                      </a:schemeClr>
                    </a:solidFill>
                    <a:latin typeface="Calibri"/>
                    <a:ea typeface="Helvetica Neue"/>
                    <a:cs typeface="Calibri"/>
                    <a:sym typeface="Helvetica Neue"/>
                  </a:rPr>
                  <a:t> Sunstone</a:t>
                </a:r>
                <a:br>
                  <a:rPr lang="en-US" sz="1867" dirty="0">
                    <a:solidFill>
                      <a:schemeClr val="accent4">
                        <a:lumMod val="75000"/>
                      </a:schemeClr>
                    </a:solidFill>
                    <a:latin typeface="Calibri"/>
                    <a:ea typeface="Helvetica Neue"/>
                    <a:cs typeface="Calibri"/>
                    <a:sym typeface="Helvetica Neue"/>
                  </a:rPr>
                </a:br>
                <a:r>
                  <a:rPr lang="zh-CN" altLang="en-US" sz="1867" dirty="0">
                    <a:solidFill>
                      <a:schemeClr val="accent4">
                        <a:lumMod val="75000"/>
                      </a:schemeClr>
                    </a:solidFill>
                    <a:latin typeface="Calibri"/>
                    <a:ea typeface="Helvetica Neue"/>
                    <a:cs typeface="Calibri"/>
                    <a:sym typeface="Helvetica Neue"/>
                  </a:rPr>
                  <a:t>和</a:t>
                </a:r>
                <a:r>
                  <a:rPr sz="1867" dirty="0">
                    <a:solidFill>
                      <a:schemeClr val="accent4">
                        <a:lumMod val="75000"/>
                      </a:schemeClr>
                    </a:solidFill>
                    <a:latin typeface="Calibri"/>
                    <a:ea typeface="Helvetica Neue"/>
                    <a:cs typeface="Calibri"/>
                    <a:sym typeface="Helvetica Neue"/>
                  </a:rPr>
                  <a:t> </a:t>
                </a:r>
                <a:r>
                  <a:rPr lang="en-US" sz="1867" dirty="0" err="1">
                    <a:solidFill>
                      <a:schemeClr val="accent4">
                        <a:lumMod val="75000"/>
                      </a:schemeClr>
                    </a:solidFill>
                    <a:latin typeface="Calibri"/>
                    <a:ea typeface="Helvetica Neue"/>
                    <a:cs typeface="Calibri"/>
                    <a:sym typeface="Helvetica Neue"/>
                  </a:rPr>
                  <a:t>Conor</a:t>
                </a:r>
                <a:endParaRPr sz="1867" dirty="0">
                  <a:solidFill>
                    <a:schemeClr val="accent4">
                      <a:lumMod val="75000"/>
                    </a:schemeClr>
                  </a:solidFill>
                  <a:latin typeface="Calibri"/>
                  <a:ea typeface="Helvetica Neue"/>
                  <a:cs typeface="Calibri"/>
                  <a:sym typeface="Helvetica Neue"/>
                </a:endParaRPr>
              </a:p>
            </p:txBody>
          </p:sp>
        </p:grpSp>
        <p:sp>
          <p:nvSpPr>
            <p:cNvPr id="43" name="Pentagon 42"/>
            <p:cNvSpPr/>
            <p:nvPr/>
          </p:nvSpPr>
          <p:spPr>
            <a:xfrm>
              <a:off x="1149884" y="3725333"/>
              <a:ext cx="1209529" cy="516466"/>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t>投资</a:t>
              </a:r>
              <a:endParaRPr lang="en-US" sz="1600" dirty="0"/>
            </a:p>
          </p:txBody>
        </p:sp>
      </p:grpSp>
      <p:grpSp>
        <p:nvGrpSpPr>
          <p:cNvPr id="15" name="Group 14"/>
          <p:cNvGrpSpPr/>
          <p:nvPr/>
        </p:nvGrpSpPr>
        <p:grpSpPr>
          <a:xfrm>
            <a:off x="7305946" y="1402981"/>
            <a:ext cx="4508845" cy="4525867"/>
            <a:chOff x="5479459" y="1052236"/>
            <a:chExt cx="3381634" cy="3394400"/>
          </a:xfrm>
        </p:grpSpPr>
        <p:sp>
          <p:nvSpPr>
            <p:cNvPr id="118" name="Shape 93"/>
            <p:cNvSpPr/>
            <p:nvPr/>
          </p:nvSpPr>
          <p:spPr>
            <a:xfrm rot="10800000">
              <a:off x="6002910" y="1938667"/>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1">
                <a:lumMod val="75000"/>
              </a:schemeClr>
            </a:solidFill>
            <a:ln w="28575" cmpd="sng">
              <a:noFill/>
              <a:miter lim="400000"/>
            </a:ln>
          </p:spPr>
          <p:txBody>
            <a:bodyPr lIns="0" tIns="0" rIns="0" bIns="0" anchor="ctr">
              <a:noAutofit/>
            </a:bodyPr>
            <a:lstStyle/>
            <a:p>
              <a:pPr lvl="0">
                <a:defRPr sz="4000">
                  <a:solidFill>
                    <a:srgbClr val="FFFFFF"/>
                  </a:solidFill>
                  <a:effectLst>
                    <a:outerShdw blurRad="38100" dist="12700" dir="5400000" rotWithShape="0">
                      <a:srgbClr val="000000">
                        <a:alpha val="50000"/>
                      </a:srgbClr>
                    </a:outerShdw>
                  </a:effectLst>
                </a:defRPr>
              </a:pPr>
              <a:endParaRPr sz="5333"/>
            </a:p>
          </p:txBody>
        </p:sp>
        <p:sp>
          <p:nvSpPr>
            <p:cNvPr id="83" name="Shape 83"/>
            <p:cNvSpPr/>
            <p:nvPr/>
          </p:nvSpPr>
          <p:spPr>
            <a:xfrm>
              <a:off x="5479459" y="1052236"/>
              <a:ext cx="1237186" cy="8447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b">
              <a:noAutofit/>
            </a:bodyPr>
            <a:lstStyle/>
            <a:p>
              <a:pPr marL="0" lvl="1" algn="ctr">
                <a:lnSpc>
                  <a:spcPct val="90000"/>
                </a:lnSpc>
                <a:spcBef>
                  <a:spcPts val="2008"/>
                </a:spcBef>
                <a:defRPr sz="1800"/>
              </a:pPr>
              <a:r>
                <a:rPr lang="zh-CN" altLang="en-US" sz="1867" b="1" dirty="0">
                  <a:solidFill>
                    <a:schemeClr val="accent1"/>
                  </a:solidFill>
                  <a:ea typeface="Helvetica Neue"/>
                  <a:cs typeface="Calibri"/>
                  <a:sym typeface="Helvetica Neue"/>
                </a:rPr>
                <a:t>扩展</a:t>
              </a:r>
              <a:br>
                <a:rPr lang="en-US" sz="1867" b="1" dirty="0">
                  <a:solidFill>
                    <a:schemeClr val="accent1"/>
                  </a:solidFill>
                  <a:ea typeface="Helvetica Neue"/>
                  <a:cs typeface="Calibri"/>
                  <a:sym typeface="Helvetica Neue"/>
                </a:rPr>
              </a:br>
              <a:r>
                <a:rPr lang="zh-CN" altLang="en-US" sz="1867" b="1" dirty="0">
                  <a:solidFill>
                    <a:schemeClr val="accent1"/>
                  </a:solidFill>
                  <a:ea typeface="Helvetica Neue"/>
                  <a:cs typeface="Calibri"/>
                  <a:sym typeface="Helvetica Neue"/>
                </a:rPr>
                <a:t>图数据模型为</a:t>
              </a:r>
              <a:br>
                <a:rPr lang="en-US" sz="1867" dirty="0">
                  <a:solidFill>
                    <a:schemeClr val="accent1"/>
                  </a:solidFill>
                  <a:ea typeface="Helvetica Neue"/>
                  <a:cs typeface="Calibri"/>
                  <a:sym typeface="Helvetica Neue"/>
                </a:rPr>
              </a:br>
              <a:r>
                <a:rPr lang="zh-CN" altLang="en-US" sz="1867" dirty="0">
                  <a:solidFill>
                    <a:schemeClr val="accent1"/>
                  </a:solidFill>
                  <a:ea typeface="Helvetica Neue"/>
                  <a:cs typeface="Calibri"/>
                  <a:sym typeface="Helvetica Neue"/>
                </a:rPr>
                <a:t>带标签的</a:t>
              </a:r>
              <a:br>
                <a:rPr lang="en-US" altLang="zh-CN" sz="1867" dirty="0">
                  <a:solidFill>
                    <a:schemeClr val="accent1"/>
                  </a:solidFill>
                  <a:ea typeface="Helvetica Neue"/>
                  <a:cs typeface="Calibri"/>
                  <a:sym typeface="Helvetica Neue"/>
                </a:rPr>
              </a:br>
              <a:r>
                <a:rPr lang="en-US" sz="1867" dirty="0">
                  <a:solidFill>
                    <a:schemeClr val="accent1"/>
                  </a:solidFill>
                  <a:ea typeface="Helvetica Neue"/>
                  <a:cs typeface="Calibri"/>
                  <a:sym typeface="Helvetica Neue"/>
                </a:rPr>
                <a:t> </a:t>
              </a:r>
              <a:r>
                <a:rPr lang="zh-CN" altLang="en-US" sz="1867" dirty="0">
                  <a:solidFill>
                    <a:schemeClr val="accent1"/>
                  </a:solidFill>
                  <a:ea typeface="Helvetica Neue"/>
                  <a:cs typeface="Calibri"/>
                  <a:sym typeface="Helvetica Neue"/>
                </a:rPr>
                <a:t>属性图</a:t>
              </a:r>
              <a:endParaRPr lang="en-US" sz="1867" dirty="0">
                <a:solidFill>
                  <a:schemeClr val="accent1"/>
                </a:solidFill>
                <a:ea typeface="Helvetica Neue"/>
                <a:cs typeface="Calibri"/>
                <a:sym typeface="Helvetica Neue"/>
              </a:endParaRPr>
            </a:p>
          </p:txBody>
        </p:sp>
        <p:sp>
          <p:nvSpPr>
            <p:cNvPr id="101" name="Shape 101"/>
            <p:cNvSpPr/>
            <p:nvPr/>
          </p:nvSpPr>
          <p:spPr>
            <a:xfrm>
              <a:off x="6467050" y="2523252"/>
              <a:ext cx="1310704" cy="1653118"/>
            </a:xfrm>
            <a:prstGeom prst="rect">
              <a:avLst/>
            </a:prstGeom>
            <a:ln w="12700">
              <a:miter lim="400000"/>
            </a:ln>
            <a:extLst>
              <a:ext uri="{C572A759-6A51-4108-AA02-DFA0A04FC94B}">
                <ma14:wrappingTextBoxFlag xmlns="" xmlns:ma14="http://schemas.microsoft.com/office/mac/drawingml/2011/main" val="1"/>
              </a:ext>
            </a:extLst>
          </p:spPr>
          <p:txBody>
            <a:bodyPr lIns="42516" tIns="42516" rIns="42516" bIns="42516" anchor="t">
              <a:noAutofit/>
            </a:bodyPr>
            <a:lstStyle/>
            <a:p>
              <a:pPr marL="0" lvl="1" algn="ctr">
                <a:lnSpc>
                  <a:spcPct val="90000"/>
                </a:lnSpc>
                <a:spcBef>
                  <a:spcPts val="1067"/>
                </a:spcBef>
                <a:defRPr sz="1800"/>
              </a:pPr>
              <a:r>
                <a:rPr lang="en-US" sz="1867" dirty="0">
                  <a:solidFill>
                    <a:schemeClr val="tx1">
                      <a:lumMod val="65000"/>
                      <a:lumOff val="35000"/>
                    </a:schemeClr>
                  </a:solidFill>
                  <a:latin typeface="Calibri"/>
                  <a:ea typeface="Helvetica Neue"/>
                  <a:cs typeface="Calibri"/>
                  <a:sym typeface="Helvetica Neue"/>
                </a:rPr>
                <a:t>150+ </a:t>
              </a:r>
              <a:r>
                <a:rPr lang="zh-CN" altLang="en-US" sz="1867" b="1" dirty="0">
                  <a:solidFill>
                    <a:schemeClr val="tx1">
                      <a:lumMod val="65000"/>
                      <a:lumOff val="35000"/>
                    </a:schemeClr>
                  </a:solidFill>
                  <a:latin typeface="Calibri"/>
                  <a:ea typeface="Helvetica Neue"/>
                  <a:cs typeface="Calibri"/>
                  <a:sym typeface="Helvetica Neue"/>
                </a:rPr>
                <a:t>客户</a:t>
              </a:r>
              <a:endParaRPr lang="en-US" sz="1867" b="1" dirty="0">
                <a:solidFill>
                  <a:schemeClr val="tx1">
                    <a:lumMod val="65000"/>
                    <a:lumOff val="35000"/>
                  </a:schemeClr>
                </a:solidFill>
                <a:latin typeface="Calibri"/>
                <a:ea typeface="Helvetica Neue"/>
                <a:cs typeface="Calibri"/>
                <a:sym typeface="Helvetica Neue"/>
              </a:endParaRPr>
            </a:p>
            <a:p>
              <a:pPr marL="0" lvl="1" algn="ctr">
                <a:lnSpc>
                  <a:spcPct val="90000"/>
                </a:lnSpc>
                <a:spcBef>
                  <a:spcPts val="1067"/>
                </a:spcBef>
                <a:defRPr sz="1800"/>
              </a:pPr>
              <a:r>
                <a:rPr sz="1867" dirty="0">
                  <a:solidFill>
                    <a:schemeClr val="tx1">
                      <a:lumMod val="65000"/>
                      <a:lumOff val="35000"/>
                    </a:schemeClr>
                  </a:solidFill>
                  <a:latin typeface="Calibri"/>
                  <a:ea typeface="Helvetica Neue"/>
                  <a:cs typeface="Calibri"/>
                  <a:sym typeface="Helvetica Neue"/>
                </a:rPr>
                <a:t>50</a:t>
              </a:r>
              <a:r>
                <a:rPr lang="en-US" sz="1867" dirty="0">
                  <a:solidFill>
                    <a:schemeClr val="tx1">
                      <a:lumMod val="65000"/>
                      <a:lumOff val="35000"/>
                    </a:schemeClr>
                  </a:solidFill>
                  <a:latin typeface="Calibri"/>
                  <a:ea typeface="Helvetica Neue"/>
                  <a:cs typeface="Calibri"/>
                  <a:sym typeface="Helvetica Neue"/>
                </a:rPr>
                <a:t>K+</a:t>
              </a:r>
              <a:r>
                <a:rPr sz="1867" dirty="0">
                  <a:solidFill>
                    <a:schemeClr val="tx1">
                      <a:lumMod val="65000"/>
                      <a:lumOff val="35000"/>
                    </a:schemeClr>
                  </a:solidFill>
                  <a:latin typeface="Calibri"/>
                  <a:ea typeface="Helvetica Neue"/>
                  <a:cs typeface="Calibri"/>
                  <a:sym typeface="Helvetica Neue"/>
                </a:rPr>
                <a:t> </a:t>
              </a:r>
              <a:r>
                <a:rPr lang="zh-CN" altLang="en-US" sz="1867" dirty="0">
                  <a:solidFill>
                    <a:schemeClr val="tx1">
                      <a:lumMod val="65000"/>
                      <a:lumOff val="35000"/>
                    </a:schemeClr>
                  </a:solidFill>
                  <a:latin typeface="Calibri"/>
                  <a:ea typeface="Helvetica Neue"/>
                  <a:cs typeface="Calibri"/>
                  <a:sym typeface="Helvetica Neue"/>
                </a:rPr>
                <a:t>每月</a:t>
              </a:r>
              <a:br>
                <a:rPr sz="1867" dirty="0">
                  <a:solidFill>
                    <a:schemeClr val="tx1">
                      <a:lumMod val="65000"/>
                      <a:lumOff val="35000"/>
                    </a:schemeClr>
                  </a:solidFill>
                  <a:latin typeface="Calibri"/>
                  <a:ea typeface="Helvetica Neue"/>
                  <a:cs typeface="Calibri"/>
                  <a:sym typeface="Helvetica Neue"/>
                </a:rPr>
              </a:br>
              <a:r>
                <a:rPr lang="zh-CN" altLang="en-US" sz="1867" b="1" dirty="0">
                  <a:solidFill>
                    <a:schemeClr val="tx1">
                      <a:lumMod val="65000"/>
                      <a:lumOff val="35000"/>
                    </a:schemeClr>
                  </a:solidFill>
                  <a:latin typeface="Calibri"/>
                  <a:ea typeface="Helvetica Neue"/>
                  <a:cs typeface="Calibri"/>
                  <a:sym typeface="Helvetica Neue"/>
                </a:rPr>
                <a:t>下载量</a:t>
              </a:r>
              <a:endParaRPr lang="en-US" sz="1867" b="1" dirty="0">
                <a:solidFill>
                  <a:schemeClr val="tx1">
                    <a:lumMod val="65000"/>
                    <a:lumOff val="35000"/>
                  </a:schemeClr>
                </a:solidFill>
                <a:latin typeface="Calibri"/>
                <a:ea typeface="Helvetica Neue"/>
                <a:cs typeface="Calibri"/>
                <a:sym typeface="Helvetica Neue"/>
              </a:endParaRPr>
            </a:p>
            <a:p>
              <a:pPr marL="0" lvl="1" algn="ctr">
                <a:lnSpc>
                  <a:spcPct val="90000"/>
                </a:lnSpc>
                <a:spcBef>
                  <a:spcPts val="1067"/>
                </a:spcBef>
                <a:defRPr sz="1800"/>
              </a:pPr>
              <a:r>
                <a:rPr lang="en-US" sz="1867" dirty="0">
                  <a:solidFill>
                    <a:schemeClr val="tx1">
                      <a:lumMod val="65000"/>
                      <a:lumOff val="35000"/>
                    </a:schemeClr>
                  </a:solidFill>
                  <a:latin typeface="Calibri"/>
                  <a:ea typeface="Helvetica Neue"/>
                  <a:cs typeface="Calibri"/>
                  <a:sym typeface="Helvetica Neue"/>
                </a:rPr>
                <a:t>500+ </a:t>
              </a:r>
              <a:r>
                <a:rPr lang="zh-CN" altLang="en-US" sz="1867" dirty="0">
                  <a:solidFill>
                    <a:schemeClr val="tx1">
                      <a:lumMod val="65000"/>
                      <a:lumOff val="35000"/>
                    </a:schemeClr>
                  </a:solidFill>
                  <a:latin typeface="Calibri"/>
                  <a:ea typeface="Helvetica Neue"/>
                  <a:cs typeface="Calibri"/>
                  <a:sym typeface="Helvetica Neue"/>
                </a:rPr>
                <a:t>关于图</a:t>
              </a:r>
              <a:br>
                <a:rPr lang="en-US" altLang="zh-CN" sz="1867" dirty="0">
                  <a:solidFill>
                    <a:schemeClr val="tx1">
                      <a:lumMod val="65000"/>
                      <a:lumOff val="35000"/>
                    </a:schemeClr>
                  </a:solidFill>
                  <a:latin typeface="Calibri"/>
                  <a:ea typeface="Helvetica Neue"/>
                  <a:cs typeface="Calibri"/>
                  <a:sym typeface="Helvetica Neue"/>
                </a:rPr>
              </a:br>
              <a:r>
                <a:rPr lang="zh-CN" altLang="en-US" sz="1867" dirty="0">
                  <a:solidFill>
                    <a:schemeClr val="tx1">
                      <a:lumMod val="65000"/>
                      <a:lumOff val="35000"/>
                    </a:schemeClr>
                  </a:solidFill>
                  <a:latin typeface="Calibri"/>
                  <a:ea typeface="Helvetica Neue"/>
                  <a:cs typeface="Calibri"/>
                  <a:sym typeface="Helvetica Neue"/>
                </a:rPr>
                <a:t>数据库</a:t>
              </a:r>
              <a:br>
                <a:rPr lang="en-US" altLang="zh-CN" sz="1867" dirty="0">
                  <a:solidFill>
                    <a:schemeClr val="tx1">
                      <a:lumMod val="65000"/>
                      <a:lumOff val="35000"/>
                    </a:schemeClr>
                  </a:solidFill>
                  <a:latin typeface="Calibri"/>
                  <a:ea typeface="Helvetica Neue"/>
                  <a:cs typeface="Calibri"/>
                  <a:sym typeface="Helvetica Neue"/>
                </a:rPr>
              </a:br>
              <a:r>
                <a:rPr lang="zh-CN" altLang="en-US" sz="1867" dirty="0">
                  <a:solidFill>
                    <a:schemeClr val="tx1">
                      <a:lumMod val="65000"/>
                      <a:lumOff val="35000"/>
                    </a:schemeClr>
                  </a:solidFill>
                  <a:latin typeface="Calibri"/>
                  <a:ea typeface="Helvetica Neue"/>
                  <a:cs typeface="Calibri"/>
                  <a:sym typeface="Helvetica Neue"/>
                </a:rPr>
                <a:t>的</a:t>
              </a:r>
              <a:r>
                <a:rPr lang="zh-CN" altLang="en-US" sz="1867" dirty="0">
                  <a:solidFill>
                    <a:schemeClr val="tx1">
                      <a:lumMod val="65000"/>
                      <a:lumOff val="35000"/>
                    </a:schemeClr>
                  </a:solidFill>
                  <a:ea typeface="Helvetica Neue"/>
                  <a:cs typeface="Calibri"/>
                  <a:sym typeface="Helvetica Neue"/>
                </a:rPr>
                <a:t>世界范围内</a:t>
              </a:r>
              <a:br>
                <a:rPr lang="en-US" altLang="zh-CN" sz="1867" dirty="0">
                  <a:solidFill>
                    <a:schemeClr val="tx1">
                      <a:lumMod val="65000"/>
                      <a:lumOff val="35000"/>
                    </a:schemeClr>
                  </a:solidFill>
                  <a:ea typeface="Helvetica Neue"/>
                  <a:cs typeface="Calibri"/>
                  <a:sym typeface="Helvetica Neue"/>
                </a:rPr>
              </a:br>
              <a:r>
                <a:rPr lang="zh-CN" altLang="en-US" sz="1867" b="1" dirty="0">
                  <a:solidFill>
                    <a:schemeClr val="tx1">
                      <a:lumMod val="65000"/>
                      <a:lumOff val="35000"/>
                    </a:schemeClr>
                  </a:solidFill>
                  <a:ea typeface="Helvetica Neue"/>
                  <a:cs typeface="Calibri"/>
                  <a:sym typeface="Helvetica Neue"/>
                </a:rPr>
                <a:t>活动</a:t>
              </a:r>
              <a:endParaRPr sz="1867" dirty="0">
                <a:solidFill>
                  <a:schemeClr val="tx1">
                    <a:lumMod val="65000"/>
                    <a:lumOff val="35000"/>
                  </a:schemeClr>
                </a:solidFill>
                <a:latin typeface="Calibri"/>
                <a:ea typeface="Helvetica Neue"/>
                <a:cs typeface="Calibri"/>
                <a:sym typeface="Helvetica Neue"/>
              </a:endParaRPr>
            </a:p>
          </p:txBody>
        </p:sp>
        <p:sp>
          <p:nvSpPr>
            <p:cNvPr id="121" name="Shape 86"/>
            <p:cNvSpPr/>
            <p:nvPr/>
          </p:nvSpPr>
          <p:spPr>
            <a:xfrm rot="10800000" flipV="1">
              <a:off x="7021818" y="2332156"/>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tx1">
                <a:lumMod val="65000"/>
                <a:lumOff val="3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grpSp>
          <p:nvGrpSpPr>
            <p:cNvPr id="48" name="Group 47"/>
            <p:cNvGrpSpPr/>
            <p:nvPr/>
          </p:nvGrpSpPr>
          <p:grpSpPr>
            <a:xfrm>
              <a:off x="7591500" y="3419561"/>
              <a:ext cx="1269593" cy="1027075"/>
              <a:chOff x="4937409" y="3419561"/>
              <a:chExt cx="1269593" cy="1027075"/>
            </a:xfrm>
          </p:grpSpPr>
          <p:sp>
            <p:nvSpPr>
              <p:cNvPr id="49" name="Shape 86"/>
              <p:cNvSpPr/>
              <p:nvPr/>
            </p:nvSpPr>
            <p:spPr>
              <a:xfrm rot="10800000" flipV="1">
                <a:off x="5473329" y="3419561"/>
                <a:ext cx="201168" cy="137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chemeClr val="accent4">
                  <a:lumMod val="75000"/>
                </a:schemeClr>
              </a:solidFill>
              <a:ln w="25400" cap="flat">
                <a:solidFill>
                  <a:srgbClr val="000000">
                    <a:alpha val="0"/>
                  </a:srgbClr>
                </a:solidFill>
                <a:prstDash val="solid"/>
                <a:miter lim="400000"/>
              </a:ln>
              <a:effectLst/>
            </p:spPr>
            <p:txBody>
              <a:bodyPr wrap="square" lIns="0" tIns="0" rIns="0" bIns="0" numCol="1" anchor="ctr">
                <a:noAutofit/>
              </a:bodyPr>
              <a:lstStyle/>
              <a:p>
                <a:pPr lvl="0">
                  <a:lnSpc>
                    <a:spcPct val="90000"/>
                  </a:lnSpc>
                  <a:defRPr sz="4000">
                    <a:solidFill>
                      <a:srgbClr val="FFFFFF"/>
                    </a:solidFill>
                    <a:effectLst>
                      <a:outerShdw blurRad="38100" dist="12700" dir="5400000" rotWithShape="0">
                        <a:srgbClr val="000000">
                          <a:alpha val="50000"/>
                        </a:srgbClr>
                      </a:outerShdw>
                    </a:effectLst>
                  </a:defRPr>
                </a:pPr>
                <a:endParaRPr sz="1733">
                  <a:latin typeface="Calibri"/>
                  <a:cs typeface="Calibri"/>
                </a:endParaRPr>
              </a:p>
            </p:txBody>
          </p:sp>
          <p:sp>
            <p:nvSpPr>
              <p:cNvPr id="50" name="Shape 99"/>
              <p:cNvSpPr/>
              <p:nvPr/>
            </p:nvSpPr>
            <p:spPr>
              <a:xfrm>
                <a:off x="4937409" y="3600250"/>
                <a:ext cx="1269593" cy="8463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p>
                <a:pPr marL="0" lvl="1" algn="ctr">
                  <a:lnSpc>
                    <a:spcPct val="90000"/>
                  </a:lnSpc>
                  <a:spcBef>
                    <a:spcPts val="1333"/>
                  </a:spcBef>
                  <a:defRPr sz="1800"/>
                </a:pPr>
                <a:r>
                  <a:rPr lang="en-US" sz="1867" b="1" dirty="0">
                    <a:solidFill>
                      <a:schemeClr val="accent4">
                        <a:lumMod val="75000"/>
                      </a:schemeClr>
                    </a:solidFill>
                    <a:ea typeface="Helvetica Neue"/>
                    <a:cs typeface="Calibri"/>
                    <a:sym typeface="Helvetica Neue"/>
                  </a:rPr>
                  <a:t>$20M</a:t>
                </a:r>
                <a:br>
                  <a:rPr lang="en-US" sz="1867" b="1" dirty="0">
                    <a:solidFill>
                      <a:schemeClr val="accent4">
                        <a:lumMod val="75000"/>
                      </a:schemeClr>
                    </a:solidFill>
                    <a:ea typeface="Helvetica Neue"/>
                    <a:cs typeface="Calibri"/>
                    <a:sym typeface="Helvetica Neue"/>
                  </a:rPr>
                </a:br>
                <a:r>
                  <a:rPr lang="en-US" altLang="zh-CN" sz="1867" b="1" dirty="0">
                    <a:solidFill>
                      <a:schemeClr val="accent4">
                        <a:lumMod val="75000"/>
                      </a:schemeClr>
                    </a:solidFill>
                    <a:ea typeface="Helvetica Neue"/>
                    <a:cs typeface="Calibri"/>
                    <a:sym typeface="Helvetica Neue"/>
                  </a:rPr>
                  <a:t>C </a:t>
                </a:r>
                <a:r>
                  <a:rPr lang="zh-CN" altLang="en-US" sz="1867" b="1" dirty="0">
                    <a:solidFill>
                      <a:schemeClr val="accent4">
                        <a:lumMod val="75000"/>
                      </a:schemeClr>
                    </a:solidFill>
                    <a:ea typeface="Helvetica Neue"/>
                    <a:cs typeface="Calibri"/>
                    <a:sym typeface="Helvetica Neue"/>
                  </a:rPr>
                  <a:t>轮</a:t>
                </a:r>
                <a:br>
                  <a:rPr lang="en-US" sz="1867" b="1" dirty="0">
                    <a:solidFill>
                      <a:schemeClr val="accent4">
                        <a:lumMod val="75000"/>
                      </a:schemeClr>
                    </a:solidFill>
                    <a:ea typeface="Helvetica Neue"/>
                    <a:cs typeface="Calibri"/>
                    <a:sym typeface="Helvetica Neue"/>
                  </a:rPr>
                </a:br>
                <a:r>
                  <a:rPr lang="zh-CN" altLang="en-US" sz="1867" b="1" dirty="0">
                    <a:solidFill>
                      <a:schemeClr val="accent4">
                        <a:lumMod val="75000"/>
                      </a:schemeClr>
                    </a:solidFill>
                    <a:ea typeface="Helvetica Neue"/>
                    <a:cs typeface="Calibri"/>
                    <a:sym typeface="Helvetica Neue"/>
                  </a:rPr>
                  <a:t>领投 </a:t>
                </a:r>
                <a:r>
                  <a:rPr lang="en-US" sz="1867" dirty="0" err="1">
                    <a:solidFill>
                      <a:schemeClr val="accent4">
                        <a:lumMod val="75000"/>
                      </a:schemeClr>
                    </a:solidFill>
                    <a:ea typeface="Helvetica Neue"/>
                    <a:cs typeface="Calibri"/>
                    <a:sym typeface="Helvetica Neue"/>
                  </a:rPr>
                  <a:t>Creandum</a:t>
                </a:r>
                <a:r>
                  <a:rPr lang="en-US" sz="1867" dirty="0">
                    <a:solidFill>
                      <a:schemeClr val="accent4">
                        <a:lumMod val="75000"/>
                      </a:schemeClr>
                    </a:solidFill>
                    <a:ea typeface="Helvetica Neue"/>
                    <a:cs typeface="Calibri"/>
                    <a:sym typeface="Helvetica Neue"/>
                  </a:rPr>
                  <a:t>, </a:t>
                </a:r>
                <a:r>
                  <a:rPr lang="zh-CN" altLang="en-US" sz="1867" dirty="0">
                    <a:solidFill>
                      <a:schemeClr val="accent4">
                        <a:lumMod val="75000"/>
                      </a:schemeClr>
                    </a:solidFill>
                    <a:ea typeface="Helvetica Neue"/>
                    <a:cs typeface="Calibri"/>
                    <a:sym typeface="Helvetica Neue"/>
                  </a:rPr>
                  <a:t>跟投</a:t>
                </a:r>
                <a:r>
                  <a:rPr lang="en-US" sz="1867" dirty="0">
                    <a:solidFill>
                      <a:schemeClr val="accent4">
                        <a:lumMod val="75000"/>
                      </a:schemeClr>
                    </a:solidFill>
                    <a:ea typeface="Helvetica Neue"/>
                    <a:cs typeface="Calibri"/>
                    <a:sym typeface="Helvetica Neue"/>
                  </a:rPr>
                  <a:t> Dawn</a:t>
                </a:r>
                <a:br>
                  <a:rPr lang="en-US" sz="1867" dirty="0">
                    <a:solidFill>
                      <a:schemeClr val="accent4">
                        <a:lumMod val="75000"/>
                      </a:schemeClr>
                    </a:solidFill>
                    <a:ea typeface="Helvetica Neue"/>
                    <a:cs typeface="Calibri"/>
                    <a:sym typeface="Helvetica Neue"/>
                  </a:rPr>
                </a:br>
                <a:r>
                  <a:rPr lang="zh-CN" altLang="en-US" sz="1867" dirty="0">
                    <a:solidFill>
                      <a:schemeClr val="accent4">
                        <a:lumMod val="75000"/>
                      </a:schemeClr>
                    </a:solidFill>
                    <a:ea typeface="Helvetica Neue"/>
                    <a:cs typeface="Calibri"/>
                    <a:sym typeface="Helvetica Neue"/>
                  </a:rPr>
                  <a:t>和现有资商</a:t>
                </a:r>
                <a:endParaRPr sz="1867" dirty="0">
                  <a:solidFill>
                    <a:srgbClr val="4D8A37"/>
                  </a:solidFill>
                  <a:latin typeface="Calibri"/>
                  <a:ea typeface="Helvetica Neue"/>
                  <a:cs typeface="Calibri"/>
                  <a:sym typeface="Helvetica Neue"/>
                </a:endParaRPr>
              </a:p>
            </p:txBody>
          </p:sp>
        </p:grpSp>
      </p:grpSp>
      <p:sp>
        <p:nvSpPr>
          <p:cNvPr id="46" name="Pentagon 45"/>
          <p:cNvSpPr/>
          <p:nvPr/>
        </p:nvSpPr>
        <p:spPr>
          <a:xfrm flipH="1">
            <a:off x="10105487" y="1583001"/>
            <a:ext cx="1583112" cy="679127"/>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t>技术</a:t>
            </a:r>
            <a:br>
              <a:rPr lang="en-US" sz="1600" dirty="0"/>
            </a:br>
            <a:r>
              <a:rPr lang="zh-CN" altLang="en-US" sz="1600" dirty="0"/>
              <a:t>领先</a:t>
            </a:r>
            <a:endParaRPr lang="en-US" sz="1600" dirty="0"/>
          </a:p>
        </p:txBody>
      </p:sp>
    </p:spTree>
    <p:extLst>
      <p:ext uri="{BB962C8B-B14F-4D97-AF65-F5344CB8AC3E}">
        <p14:creationId xmlns:p14="http://schemas.microsoft.com/office/powerpoint/2010/main" val="319019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435916014"/>
              </p:ext>
            </p:extLst>
          </p:nvPr>
        </p:nvGraphicFramePr>
        <p:xfrm>
          <a:off x="2309648" y="859221"/>
          <a:ext cx="7787525" cy="5216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p:cNvSpPr>
            <a:spLocks noGrp="1"/>
          </p:cNvSpPr>
          <p:nvPr>
            <p:ph type="title"/>
          </p:nvPr>
        </p:nvSpPr>
        <p:spPr/>
        <p:txBody>
          <a:bodyPr/>
          <a:lstStyle/>
          <a:p>
            <a:r>
              <a:rPr lang="zh-CN" altLang="en-US" dirty="0"/>
              <a:t>内容</a:t>
            </a:r>
          </a:p>
        </p:txBody>
      </p:sp>
    </p:spTree>
    <p:extLst>
      <p:ext uri="{BB962C8B-B14F-4D97-AF65-F5344CB8AC3E}">
        <p14:creationId xmlns:p14="http://schemas.microsoft.com/office/powerpoint/2010/main" val="2873718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谁在用 </a:t>
            </a:r>
            <a:r>
              <a:rPr lang="en-US" altLang="zh-CN" dirty="0"/>
              <a:t>Neo4j</a:t>
            </a:r>
            <a:endParaRPr lang="zh-CN" altLang="en-US" dirty="0"/>
          </a:p>
        </p:txBody>
      </p:sp>
      <p:pic>
        <p:nvPicPr>
          <p:cNvPr id="11268" name="Picture 4" descr="global-500-logis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702" y="1245296"/>
            <a:ext cx="2297872"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itney-bow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920" y="1256868"/>
            <a:ext cx="229499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eb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702" y="2593131"/>
            <a:ext cx="2107935" cy="99197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Telen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439" y="2421708"/>
            <a:ext cx="2836479" cy="133481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stretch>
            <a:fillRect/>
          </a:stretch>
        </p:blipFill>
        <p:spPr>
          <a:xfrm>
            <a:off x="7648683" y="1289087"/>
            <a:ext cx="3572971" cy="883517"/>
          </a:xfrm>
          <a:prstGeom prst="rect">
            <a:avLst/>
          </a:prstGeom>
        </p:spPr>
      </p:pic>
      <p:pic>
        <p:nvPicPr>
          <p:cNvPr id="11276" name="Picture 12" descr="diebayerisch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8683" y="2262201"/>
            <a:ext cx="32385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megre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858" y="3706447"/>
            <a:ext cx="32385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wander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8333" y="3706448"/>
            <a:ext cx="32385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Gamesy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8715" y="3585101"/>
            <a:ext cx="32385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Glowb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6858" y="5414847"/>
            <a:ext cx="2838450" cy="1057276"/>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Billes Printing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9920" y="5578380"/>
            <a:ext cx="26670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s://ss0.bdstatic.com/-0U0bnSm1A5BphGlnYG/tam-ogel/7742135c292665445c3f5f6053f4942a_121_12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83154" y="5325967"/>
            <a:ext cx="1152525" cy="1152526"/>
          </a:xfrm>
          <a:prstGeom prst="rect">
            <a:avLst/>
          </a:prstGeom>
          <a:noFill/>
          <a:extLst>
            <a:ext uri="{909E8E84-426E-40DD-AFC4-6F175D3DCCD1}">
              <a14:hiddenFill xmlns:a14="http://schemas.microsoft.com/office/drawing/2010/main">
                <a:solidFill>
                  <a:srgbClr val="FFFFFF"/>
                </a:solidFill>
              </a14:hiddenFill>
            </a:ext>
          </a:extLst>
        </p:spPr>
      </p:pic>
      <p:pic>
        <p:nvPicPr>
          <p:cNvPr id="11290" name="Picture 26" descr="http://www.qinggua.net/tuurl.php?url=http://mmbiz.qpic.cn/mmbiz/sQSXRicibLKOlHjfz7AgLWKom7nPoLH8cibqBKHicBfHliczXTTvC6E8ytLup0Ps9iaDEM43usrh9cf6Z0HI6yHPW4gw/0?wx_fmt=pn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7965" y="5188185"/>
            <a:ext cx="1463689" cy="128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5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应用范例</a:t>
            </a:r>
            <a:r>
              <a:rPr lang="en-US" altLang="zh-CN" dirty="0"/>
              <a:t>: ICIJ</a:t>
            </a:r>
            <a:r>
              <a:rPr lang="zh-CN" altLang="en-US" dirty="0"/>
              <a:t>事件</a:t>
            </a:r>
          </a:p>
        </p:txBody>
      </p:sp>
      <p:sp>
        <p:nvSpPr>
          <p:cNvPr id="4" name="文本框 3"/>
          <p:cNvSpPr txBox="1"/>
          <p:nvPr/>
        </p:nvSpPr>
        <p:spPr>
          <a:xfrm>
            <a:off x="3436883" y="1759432"/>
            <a:ext cx="5929828" cy="4401205"/>
          </a:xfrm>
          <a:prstGeom prst="rect">
            <a:avLst/>
          </a:prstGeom>
          <a:noFill/>
        </p:spPr>
        <p:txBody>
          <a:bodyPr wrap="none" rtlCol="0">
            <a:spAutoFit/>
          </a:bodyPr>
          <a:lstStyle/>
          <a:p>
            <a:r>
              <a:rPr lang="zh-CN" altLang="en-US" sz="2800" dirty="0"/>
              <a:t>汇丰“瑞士泄密事件</a:t>
            </a:r>
            <a:endParaRPr lang="en-US" altLang="zh-CN" sz="2800" dirty="0"/>
          </a:p>
          <a:p>
            <a:endParaRPr lang="en-US" altLang="zh-CN" sz="2800" dirty="0"/>
          </a:p>
          <a:p>
            <a:r>
              <a:rPr lang="en-US" altLang="zh-CN" sz="2800" dirty="0">
                <a:solidFill>
                  <a:srgbClr val="FF0000"/>
                </a:solidFill>
              </a:rPr>
              <a:t>203</a:t>
            </a:r>
            <a:r>
              <a:rPr lang="zh-CN" altLang="en-US" sz="2800" dirty="0"/>
              <a:t>个</a:t>
            </a:r>
            <a:r>
              <a:rPr lang="en-US" altLang="zh-CN" sz="2800" dirty="0"/>
              <a:t>	</a:t>
            </a:r>
            <a:r>
              <a:rPr lang="zh-CN" altLang="en-US" sz="2800" dirty="0"/>
              <a:t>国家</a:t>
            </a:r>
            <a:endParaRPr lang="en-US" altLang="zh-CN" sz="2800" dirty="0"/>
          </a:p>
          <a:p>
            <a:r>
              <a:rPr lang="en-US" altLang="zh-CN" sz="2800" dirty="0">
                <a:solidFill>
                  <a:srgbClr val="FF0000"/>
                </a:solidFill>
              </a:rPr>
              <a:t>10</a:t>
            </a:r>
            <a:r>
              <a:rPr lang="zh-CN" altLang="en-US" sz="2800" dirty="0"/>
              <a:t>万个</a:t>
            </a:r>
            <a:r>
              <a:rPr lang="en-US" altLang="zh-CN" sz="2800" dirty="0"/>
              <a:t>	</a:t>
            </a:r>
            <a:r>
              <a:rPr lang="zh-CN" altLang="en-US" sz="2800" dirty="0"/>
              <a:t>账户</a:t>
            </a:r>
            <a:endParaRPr lang="en-US" altLang="zh-CN" sz="2800" dirty="0"/>
          </a:p>
          <a:p>
            <a:r>
              <a:rPr lang="en-US" altLang="zh-CN" sz="2800" dirty="0">
                <a:solidFill>
                  <a:srgbClr val="FF0000"/>
                </a:solidFill>
              </a:rPr>
              <a:t>6</a:t>
            </a:r>
            <a:r>
              <a:rPr lang="zh-CN" altLang="en-US" sz="2800" dirty="0"/>
              <a:t>万份</a:t>
            </a:r>
            <a:r>
              <a:rPr lang="en-US" altLang="zh-CN" sz="2800" dirty="0"/>
              <a:t>		</a:t>
            </a:r>
            <a:r>
              <a:rPr lang="zh-CN" altLang="en-US" sz="2800" dirty="0"/>
              <a:t>文件</a:t>
            </a:r>
            <a:endParaRPr lang="en-US" altLang="zh-CN" sz="2800" dirty="0"/>
          </a:p>
          <a:p>
            <a:r>
              <a:rPr lang="en-US" altLang="zh-CN" sz="2800" dirty="0">
                <a:solidFill>
                  <a:srgbClr val="FF0000"/>
                </a:solidFill>
              </a:rPr>
              <a:t>27.5</a:t>
            </a:r>
            <a:r>
              <a:rPr lang="zh-CN" altLang="en-US" sz="2800" dirty="0"/>
              <a:t>万个</a:t>
            </a:r>
            <a:r>
              <a:rPr lang="en-US" altLang="zh-CN" sz="2800" dirty="0"/>
              <a:t>	</a:t>
            </a:r>
            <a:r>
              <a:rPr lang="zh-CN" altLang="en-US" sz="2800" dirty="0"/>
              <a:t>节点</a:t>
            </a:r>
            <a:endParaRPr lang="en-US" altLang="zh-CN" sz="2800" dirty="0"/>
          </a:p>
          <a:p>
            <a:r>
              <a:rPr lang="en-US" altLang="zh-CN" sz="2800" dirty="0">
                <a:solidFill>
                  <a:srgbClr val="FF0000"/>
                </a:solidFill>
              </a:rPr>
              <a:t>40</a:t>
            </a:r>
            <a:r>
              <a:rPr lang="zh-CN" altLang="en-US" sz="2800" dirty="0"/>
              <a:t>万个</a:t>
            </a:r>
            <a:r>
              <a:rPr lang="en-US" altLang="zh-CN" sz="2800" dirty="0"/>
              <a:t>	</a:t>
            </a:r>
            <a:r>
              <a:rPr lang="zh-CN" altLang="en-US" sz="2800" dirty="0"/>
              <a:t>联系</a:t>
            </a:r>
            <a:endParaRPr lang="en-US" altLang="zh-CN" sz="2800" dirty="0"/>
          </a:p>
          <a:p>
            <a:endParaRPr lang="en-US" altLang="zh-CN" sz="2800" dirty="0"/>
          </a:p>
          <a:p>
            <a:r>
              <a:rPr lang="en-US" altLang="zh-CN" sz="2800" dirty="0"/>
              <a:t>ICIJ </a:t>
            </a:r>
            <a:r>
              <a:rPr lang="zh-CN" altLang="en-US" sz="2800" dirty="0"/>
              <a:t>调查组织采用 </a:t>
            </a:r>
            <a:r>
              <a:rPr lang="en-US" altLang="zh-CN" sz="2800" dirty="0"/>
              <a:t>Noe4j </a:t>
            </a:r>
            <a:r>
              <a:rPr lang="zh-CN" altLang="en-US" sz="2800" dirty="0"/>
              <a:t>进行处理</a:t>
            </a:r>
            <a:endParaRPr lang="en-US" altLang="zh-CN" sz="2800" dirty="0"/>
          </a:p>
          <a:p>
            <a:r>
              <a:rPr lang="zh-CN" altLang="en-US" sz="2800" dirty="0"/>
              <a:t>查出成千上万诈骗、贿赂、逃逸事件</a:t>
            </a:r>
          </a:p>
        </p:txBody>
      </p:sp>
    </p:spTree>
    <p:extLst>
      <p:ext uri="{BB962C8B-B14F-4D97-AF65-F5344CB8AC3E}">
        <p14:creationId xmlns:p14="http://schemas.microsoft.com/office/powerpoint/2010/main" val="3004453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pasted-image.pdf"/>
          <p:cNvPicPr>
            <a:picLocks noChangeAspect="1"/>
          </p:cNvPicPr>
          <p:nvPr/>
        </p:nvPicPr>
        <p:blipFill>
          <a:blip r:embed="rId2">
            <a:alphaModFix amt="40559"/>
          </a:blip>
          <a:stretch>
            <a:fillRect/>
          </a:stretch>
        </p:blipFill>
        <p:spPr>
          <a:xfrm>
            <a:off x="-134866" y="-156597"/>
            <a:ext cx="12461732" cy="7027032"/>
          </a:xfrm>
          <a:prstGeom prst="rect">
            <a:avLst/>
          </a:prstGeom>
          <a:ln w="3175">
            <a:miter lim="400000"/>
          </a:ln>
        </p:spPr>
      </p:pic>
      <p:sp>
        <p:nvSpPr>
          <p:cNvPr id="384" name="Shape 384"/>
          <p:cNvSpPr/>
          <p:nvPr/>
        </p:nvSpPr>
        <p:spPr>
          <a:xfrm rot="30507">
            <a:off x="-182024" y="-196419"/>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385" name="Shape 385"/>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sz="2775" dirty="0"/>
              <a:t>NEO4j </a:t>
            </a:r>
            <a:r>
              <a:rPr lang="zh-CN" altLang="en-US" sz="2775" dirty="0"/>
              <a:t>典型案例</a:t>
            </a:r>
            <a:endParaRPr sz="2775" dirty="0"/>
          </a:p>
        </p:txBody>
      </p:sp>
      <p:sp>
        <p:nvSpPr>
          <p:cNvPr id="386" name="Shape 386"/>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387" name="Shape 387"/>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388" name="Shape 388"/>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389" name="Shape 389"/>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390" name="Shape 390"/>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391" name="Shape 391"/>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altLang="zh-CN" sz="2250" dirty="0"/>
              <a:t>IT</a:t>
            </a:r>
            <a:r>
              <a:rPr lang="zh-CN" altLang="en-US" sz="2250" dirty="0"/>
              <a:t>运营</a:t>
            </a:r>
            <a:endParaRPr sz="2250" dirty="0"/>
          </a:p>
        </p:txBody>
      </p:sp>
    </p:spTree>
    <p:extLst>
      <p:ext uri="{BB962C8B-B14F-4D97-AF65-F5344CB8AC3E}">
        <p14:creationId xmlns:p14="http://schemas.microsoft.com/office/powerpoint/2010/main" val="2616794334"/>
      </p:ext>
    </p:extLst>
  </p:cSld>
  <p:clrMapOvr>
    <a:masterClrMapping/>
  </p:clrMapOvr>
  <mc:AlternateContent xmlns:mc="http://schemas.openxmlformats.org/markup-compatibility/2006" xmlns:p14="http://schemas.microsoft.com/office/powerpoint/2010/main">
    <mc:Choice Requires="p14">
      <p:transition spd="slow" p14:dur="8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 name="pasted-image.pdf"/>
          <p:cNvPicPr>
            <a:picLocks noChangeAspect="1"/>
          </p:cNvPicPr>
          <p:nvPr/>
        </p:nvPicPr>
        <p:blipFill>
          <a:blip r:embed="rId2">
            <a:alphaModFix amt="40559"/>
          </a:blip>
          <a:stretch>
            <a:fillRect/>
          </a:stretch>
        </p:blipFill>
        <p:spPr>
          <a:xfrm>
            <a:off x="-134866" y="-156597"/>
            <a:ext cx="12461732" cy="7027032"/>
          </a:xfrm>
          <a:prstGeom prst="rect">
            <a:avLst/>
          </a:prstGeom>
          <a:ln w="3175">
            <a:miter lim="400000"/>
          </a:ln>
        </p:spPr>
      </p:pic>
      <p:pic>
        <p:nvPicPr>
          <p:cNvPr id="394" name="pasted-image.png"/>
          <p:cNvPicPr>
            <a:picLocks noChangeAspect="1"/>
          </p:cNvPicPr>
          <p:nvPr/>
        </p:nvPicPr>
        <p:blipFill>
          <a:blip r:embed="rId3"/>
          <a:srcRect l="10986" r="10986"/>
          <a:stretch>
            <a:fillRect/>
          </a:stretch>
        </p:blipFill>
        <p:spPr>
          <a:xfrm rot="18179">
            <a:off x="4526044" y="-3690"/>
            <a:ext cx="9304196" cy="8309103"/>
          </a:xfrm>
          <a:prstGeom prst="rect">
            <a:avLst/>
          </a:prstGeom>
          <a:ln w="3175">
            <a:miter lim="400000"/>
          </a:ln>
        </p:spPr>
      </p:pic>
      <p:grpSp>
        <p:nvGrpSpPr>
          <p:cNvPr id="399" name="Group 399"/>
          <p:cNvGrpSpPr/>
          <p:nvPr/>
        </p:nvGrpSpPr>
        <p:grpSpPr>
          <a:xfrm>
            <a:off x="4032039" y="4301696"/>
            <a:ext cx="6554231" cy="2627397"/>
            <a:chOff x="0" y="0"/>
            <a:chExt cx="8738973" cy="3503194"/>
          </a:xfrm>
        </p:grpSpPr>
        <p:sp>
          <p:nvSpPr>
            <p:cNvPr id="395" name="Shape 395"/>
            <p:cNvSpPr/>
            <p:nvPr/>
          </p:nvSpPr>
          <p:spPr>
            <a:xfrm>
              <a:off x="0" y="0"/>
              <a:ext cx="8738973" cy="3503194"/>
            </a:xfrm>
            <a:prstGeom prst="rect">
              <a:avLst/>
            </a:prstGeom>
            <a:solidFill>
              <a:srgbClr val="FFFFFF">
                <a:alpha val="95104"/>
              </a:srgbClr>
            </a:solidFill>
            <a:ln w="3175" cap="flat">
              <a:noFill/>
              <a:miter lim="400000"/>
            </a:ln>
            <a:effectLst/>
          </p:spPr>
          <p:txBody>
            <a:bodyPr wrap="square" lIns="25400" tIns="25400" rIns="25400" bIns="25400" numCol="1" anchor="ctr">
              <a:noAutofit/>
            </a:bodyPr>
            <a:lstStyle/>
            <a:p>
              <a:pPr defTabSz="619125">
                <a:defRPr sz="2000">
                  <a:solidFill>
                    <a:srgbClr val="FFFFFF"/>
                  </a:solidFill>
                </a:defRPr>
              </a:pPr>
              <a:endParaRPr sz="1500"/>
            </a:p>
          </p:txBody>
        </p:sp>
        <p:sp>
          <p:nvSpPr>
            <p:cNvPr id="396" name="Shape 396"/>
            <p:cNvSpPr/>
            <p:nvPr/>
          </p:nvSpPr>
          <p:spPr>
            <a:xfrm>
              <a:off x="1549952" y="1263122"/>
              <a:ext cx="6787265" cy="13888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lgn="l" defTabSz="584200">
                <a:defRPr sz="2800">
                  <a:latin typeface="Bodoni SvtyTwo ITC TT-Book"/>
                  <a:ea typeface="Bodoni SvtyTwo ITC TT-Book"/>
                  <a:cs typeface="Bodoni SvtyTwo ITC TT-Book"/>
                  <a:sym typeface="Bodoni SvtyTwo ITC TT-Book"/>
                </a:defRPr>
              </a:lvl1pPr>
            </a:lstStyle>
            <a:p>
              <a:r>
                <a:rPr sz="2100" dirty="0"/>
                <a:t>“</a:t>
              </a:r>
              <a:r>
                <a:rPr lang="en-US" sz="2100" dirty="0"/>
                <a:t>Neo4j </a:t>
              </a:r>
              <a:r>
                <a:rPr lang="zh-CN" altLang="en-US" sz="2100" dirty="0"/>
                <a:t>是当今市场图数据库的领袖</a:t>
              </a:r>
              <a:r>
                <a:rPr lang="en-US" altLang="zh-CN" sz="2100" dirty="0"/>
                <a:t>, </a:t>
              </a:r>
              <a:r>
                <a:rPr lang="zh-CN" altLang="en-US" sz="2100" dirty="0"/>
                <a:t>它具有可伸缩性和高可用性等企业级功能，是满足我们需求的最佳选择</a:t>
              </a:r>
              <a:r>
                <a:rPr sz="2100" dirty="0"/>
                <a:t>.”</a:t>
              </a:r>
            </a:p>
          </p:txBody>
        </p:sp>
        <p:sp>
          <p:nvSpPr>
            <p:cNvPr id="397" name="Shape 397"/>
            <p:cNvSpPr/>
            <p:nvPr/>
          </p:nvSpPr>
          <p:spPr>
            <a:xfrm>
              <a:off x="5975223" y="2549587"/>
              <a:ext cx="2105277" cy="46551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r" defTabSz="438150">
                <a:defRPr sz="1200" b="1">
                  <a:latin typeface="Helvetica"/>
                  <a:ea typeface="Helvetica"/>
                  <a:cs typeface="Helvetica"/>
                  <a:sym typeface="Helvetica"/>
                </a:defRPr>
              </a:pPr>
              <a:r>
                <a:rPr sz="900" dirty="0"/>
                <a:t>Marcos Wada</a:t>
              </a:r>
            </a:p>
            <a:p>
              <a:pPr algn="r" defTabSz="438150">
                <a:defRPr sz="1200" i="1"/>
              </a:pPr>
              <a:r>
                <a:rPr sz="900" dirty="0"/>
                <a:t>Software Developer, Walmart</a:t>
              </a:r>
            </a:p>
          </p:txBody>
        </p:sp>
        <p:pic>
          <p:nvPicPr>
            <p:cNvPr id="398" name="pasted-image.png"/>
            <p:cNvPicPr>
              <a:picLocks noChangeAspect="1"/>
            </p:cNvPicPr>
            <p:nvPr/>
          </p:nvPicPr>
          <p:blipFill>
            <a:blip r:embed="rId4"/>
            <a:stretch>
              <a:fillRect/>
            </a:stretch>
          </p:blipFill>
          <p:spPr>
            <a:xfrm>
              <a:off x="1546557" y="363277"/>
              <a:ext cx="2432912" cy="577851"/>
            </a:xfrm>
            <a:prstGeom prst="rect">
              <a:avLst/>
            </a:prstGeom>
            <a:ln w="3175" cap="flat">
              <a:noFill/>
              <a:miter lim="400000"/>
            </a:ln>
            <a:effectLst/>
          </p:spPr>
        </p:pic>
      </p:grpSp>
      <p:sp>
        <p:nvSpPr>
          <p:cNvPr id="400" name="Shape 400"/>
          <p:cNvSpPr/>
          <p:nvPr/>
        </p:nvSpPr>
        <p:spPr>
          <a:xfrm rot="30507">
            <a:off x="-221668" y="-185532"/>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401" name="Shape 401"/>
          <p:cNvSpPr/>
          <p:nvPr/>
        </p:nvSpPr>
        <p:spPr>
          <a:xfrm>
            <a:off x="-49959" y="1297392"/>
            <a:ext cx="4242563" cy="616942"/>
          </a:xfrm>
          <a:prstGeom prst="rightArrow">
            <a:avLst>
              <a:gd name="adj1" fmla="val 100000"/>
              <a:gd name="adj2" fmla="val 20585"/>
            </a:avLst>
          </a:prstGeom>
          <a:gradFill>
            <a:gsLst>
              <a:gs pos="0">
                <a:srgbClr val="CBCBCB">
                  <a:alpha val="30769"/>
                </a:srgbClr>
              </a:gs>
              <a:gs pos="0">
                <a:srgbClr val="B3B3B3">
                  <a:alpha val="30769"/>
                </a:srgbClr>
              </a:gs>
              <a:gs pos="50000">
                <a:srgbClr val="9B9B9B">
                  <a:alpha val="30769"/>
                </a:srgbClr>
              </a:gs>
              <a:gs pos="100000">
                <a:srgbClr val="B3B3B3">
                  <a:alpha val="30769"/>
                </a:srgbClr>
              </a:gs>
              <a:gs pos="100000">
                <a:srgbClr val="CBCBCB">
                  <a:alpha val="30769"/>
                </a:srgbClr>
              </a:gs>
            </a:gsLst>
            <a:lin ang="5400000"/>
          </a:gradFill>
          <a:ln w="3175">
            <a:miter lim="400000"/>
          </a:ln>
        </p:spPr>
        <p:txBody>
          <a:bodyPr lIns="25400" tIns="25400" rIns="25400" bIns="25400" anchor="ctr"/>
          <a:lstStyle/>
          <a:p>
            <a:pPr defTabSz="619125">
              <a:defRPr sz="2000">
                <a:solidFill>
                  <a:srgbClr val="FFFFFF"/>
                </a:solidFill>
              </a:defRPr>
            </a:pPr>
            <a:endParaRPr sz="1500"/>
          </a:p>
        </p:txBody>
      </p:sp>
      <p:sp>
        <p:nvSpPr>
          <p:cNvPr id="402" name="Shape 402"/>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sz="2775" dirty="0"/>
              <a:t>NEO4j</a:t>
            </a:r>
            <a:r>
              <a:rPr lang="en-US" sz="2775" dirty="0"/>
              <a:t> </a:t>
            </a:r>
            <a:r>
              <a:rPr lang="zh-CN" altLang="en-US" sz="2775" dirty="0"/>
              <a:t>典型案例</a:t>
            </a:r>
            <a:endParaRPr sz="2775" dirty="0"/>
          </a:p>
        </p:txBody>
      </p:sp>
      <p:sp>
        <p:nvSpPr>
          <p:cNvPr id="403" name="Shape 403"/>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404" name="Shape 404"/>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405" name="Shape 405"/>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406" name="Shape 406"/>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407" name="Shape 407"/>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408" name="Shape 408"/>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sz="2250" dirty="0"/>
              <a:t>IT</a:t>
            </a:r>
            <a:r>
              <a:rPr lang="zh-CN" altLang="en-US" sz="2250" dirty="0"/>
              <a:t>运营</a:t>
            </a:r>
            <a:endParaRPr sz="2250" dirty="0"/>
          </a:p>
        </p:txBody>
      </p:sp>
    </p:spTree>
    <p:extLst>
      <p:ext uri="{BB962C8B-B14F-4D97-AF65-F5344CB8AC3E}">
        <p14:creationId xmlns:p14="http://schemas.microsoft.com/office/powerpoint/2010/main" val="254990124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9" name="shop_ny.png"/>
          <p:cNvPicPr>
            <a:picLocks noChangeAspect="1"/>
          </p:cNvPicPr>
          <p:nvPr/>
        </p:nvPicPr>
        <p:blipFill>
          <a:blip r:embed="rId3"/>
          <a:stretch>
            <a:fillRect/>
          </a:stretch>
        </p:blipFill>
        <p:spPr>
          <a:xfrm>
            <a:off x="454980" y="1516544"/>
            <a:ext cx="2870801" cy="5109429"/>
          </a:xfrm>
          <a:prstGeom prst="rect">
            <a:avLst/>
          </a:prstGeom>
          <a:ln w="12700">
            <a:solidFill>
              <a:srgbClr val="DCDEE0"/>
            </a:solidFill>
            <a:miter lim="400000"/>
          </a:ln>
        </p:spPr>
      </p:pic>
      <p:pic>
        <p:nvPicPr>
          <p:cNvPr id="2170" name="pasted-image.png"/>
          <p:cNvPicPr>
            <a:picLocks noChangeAspect="1"/>
          </p:cNvPicPr>
          <p:nvPr/>
        </p:nvPicPr>
        <p:blipFill>
          <a:blip r:embed="rId4"/>
          <a:srcRect l="29735" t="5705" b="8287"/>
          <a:stretch>
            <a:fillRect/>
          </a:stretch>
        </p:blipFill>
        <p:spPr>
          <a:xfrm>
            <a:off x="3623142" y="410013"/>
            <a:ext cx="8574295" cy="6616715"/>
          </a:xfrm>
          <a:prstGeom prst="rect">
            <a:avLst/>
          </a:prstGeom>
          <a:ln w="3175">
            <a:miter lim="400000"/>
          </a:ln>
        </p:spPr>
      </p:pic>
      <p:sp>
        <p:nvSpPr>
          <p:cNvPr id="2" name="标题 1"/>
          <p:cNvSpPr>
            <a:spLocks noGrp="1"/>
          </p:cNvSpPr>
          <p:nvPr>
            <p:ph type="title"/>
          </p:nvPr>
        </p:nvSpPr>
        <p:spPr/>
        <p:txBody>
          <a:bodyPr/>
          <a:lstStyle/>
          <a:p>
            <a:r>
              <a:rPr lang="zh-CN" altLang="en-US" dirty="0"/>
              <a:t>实时推荐</a:t>
            </a:r>
          </a:p>
        </p:txBody>
      </p:sp>
    </p:spTree>
    <p:extLst>
      <p:ext uri="{BB962C8B-B14F-4D97-AF65-F5344CB8AC3E}">
        <p14:creationId xmlns:p14="http://schemas.microsoft.com/office/powerpoint/2010/main" val="404508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pasted-image.pdf"/>
          <p:cNvPicPr>
            <a:picLocks noChangeAspect="1"/>
          </p:cNvPicPr>
          <p:nvPr/>
        </p:nvPicPr>
        <p:blipFill>
          <a:blip r:embed="rId2">
            <a:alphaModFix amt="40559"/>
          </a:blip>
          <a:stretch>
            <a:fillRect/>
          </a:stretch>
        </p:blipFill>
        <p:spPr>
          <a:xfrm>
            <a:off x="-134866" y="-156597"/>
            <a:ext cx="12461732" cy="7027032"/>
          </a:xfrm>
          <a:prstGeom prst="rect">
            <a:avLst/>
          </a:prstGeom>
          <a:ln w="3175">
            <a:miter lim="400000"/>
          </a:ln>
        </p:spPr>
      </p:pic>
      <p:pic>
        <p:nvPicPr>
          <p:cNvPr id="411" name="pasted-image.jpg"/>
          <p:cNvPicPr>
            <a:picLocks noChangeAspect="1"/>
          </p:cNvPicPr>
          <p:nvPr/>
        </p:nvPicPr>
        <p:blipFill>
          <a:blip r:embed="rId3"/>
          <a:stretch>
            <a:fillRect/>
          </a:stretch>
        </p:blipFill>
        <p:spPr>
          <a:xfrm>
            <a:off x="0" y="0"/>
            <a:ext cx="12192000" cy="6858000"/>
          </a:xfrm>
          <a:prstGeom prst="rect">
            <a:avLst/>
          </a:prstGeom>
          <a:ln w="3175">
            <a:miter lim="400000"/>
          </a:ln>
        </p:spPr>
      </p:pic>
      <p:sp>
        <p:nvSpPr>
          <p:cNvPr id="412" name="Shape 412"/>
          <p:cNvSpPr/>
          <p:nvPr/>
        </p:nvSpPr>
        <p:spPr>
          <a:xfrm>
            <a:off x="4287854" y="4361750"/>
            <a:ext cx="6283651" cy="2484149"/>
          </a:xfrm>
          <a:prstGeom prst="rect">
            <a:avLst/>
          </a:prstGeom>
          <a:solidFill>
            <a:srgbClr val="FFFFFF">
              <a:alpha val="89510"/>
            </a:srgbClr>
          </a:solidFill>
          <a:ln w="3175">
            <a:miter lim="400000"/>
          </a:ln>
        </p:spPr>
        <p:txBody>
          <a:bodyPr lIns="25400" tIns="25400" rIns="25400" bIns="25400" anchor="ctr"/>
          <a:lstStyle/>
          <a:p>
            <a:pPr defTabSz="619125">
              <a:defRPr sz="2000">
                <a:solidFill>
                  <a:srgbClr val="FFFFFF"/>
                </a:solidFill>
              </a:defRPr>
            </a:pPr>
            <a:endParaRPr sz="1500"/>
          </a:p>
        </p:txBody>
      </p:sp>
      <p:sp>
        <p:nvSpPr>
          <p:cNvPr id="413" name="Shape 413"/>
          <p:cNvSpPr/>
          <p:nvPr/>
        </p:nvSpPr>
        <p:spPr>
          <a:xfrm>
            <a:off x="4822370" y="5203371"/>
            <a:ext cx="5404957" cy="1041632"/>
          </a:xfrm>
          <a:prstGeom prst="rect">
            <a:avLst/>
          </a:prstGeom>
          <a:ln w="3175">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gn="l" defTabSz="584200">
              <a:defRPr sz="2800">
                <a:latin typeface="Bodoni SvtyTwo ITC TT-Book"/>
                <a:ea typeface="Bodoni SvtyTwo ITC TT-Book"/>
                <a:cs typeface="Bodoni SvtyTwo ITC TT-Book"/>
                <a:sym typeface="Bodoni SvtyTwo ITC TT-Book"/>
              </a:defRPr>
            </a:lvl1pPr>
          </a:lstStyle>
          <a:p>
            <a:r>
              <a:rPr sz="2100" dirty="0"/>
              <a:t>Neo4j</a:t>
            </a:r>
            <a:r>
              <a:rPr lang="en-US" sz="2100" dirty="0"/>
              <a:t> </a:t>
            </a:r>
            <a:r>
              <a:rPr lang="zh-CN" altLang="en-US" sz="2100" dirty="0"/>
              <a:t>是 </a:t>
            </a:r>
            <a:r>
              <a:rPr sz="2100" dirty="0"/>
              <a:t>Cisco HMP</a:t>
            </a:r>
            <a:r>
              <a:rPr lang="en-US" sz="2100" dirty="0"/>
              <a:t> </a:t>
            </a:r>
            <a:r>
              <a:rPr lang="zh-CN" altLang="en-US" sz="2100" dirty="0"/>
              <a:t>的心脏</a:t>
            </a:r>
            <a:r>
              <a:rPr sz="2100" dirty="0"/>
              <a:t>: </a:t>
            </a:r>
            <a:r>
              <a:rPr lang="zh-CN" altLang="en-US" sz="2100" dirty="0"/>
              <a:t>用于管理和单一可信来源，以及 </a:t>
            </a:r>
            <a:r>
              <a:rPr lang="en-US" altLang="zh-CN" sz="2100" dirty="0"/>
              <a:t>Cisco </a:t>
            </a:r>
            <a:r>
              <a:rPr lang="zh-CN" altLang="en-US" sz="2100" dirty="0"/>
              <a:t>所有层次结构的一站式商店</a:t>
            </a:r>
            <a:r>
              <a:rPr sz="2100" dirty="0"/>
              <a:t>.</a:t>
            </a:r>
          </a:p>
        </p:txBody>
      </p:sp>
      <p:pic>
        <p:nvPicPr>
          <p:cNvPr id="414" name="pasted-image.png"/>
          <p:cNvPicPr>
            <a:picLocks noChangeAspect="1"/>
          </p:cNvPicPr>
          <p:nvPr/>
        </p:nvPicPr>
        <p:blipFill>
          <a:blip r:embed="rId4"/>
          <a:stretch>
            <a:fillRect/>
          </a:stretch>
        </p:blipFill>
        <p:spPr>
          <a:xfrm>
            <a:off x="4404597" y="4273617"/>
            <a:ext cx="2188936" cy="1030088"/>
          </a:xfrm>
          <a:prstGeom prst="rect">
            <a:avLst/>
          </a:prstGeom>
          <a:ln w="3175">
            <a:miter lim="400000"/>
          </a:ln>
        </p:spPr>
      </p:pic>
      <p:sp>
        <p:nvSpPr>
          <p:cNvPr id="415" name="Shape 415"/>
          <p:cNvSpPr/>
          <p:nvPr/>
        </p:nvSpPr>
        <p:spPr>
          <a:xfrm rot="30507">
            <a:off x="-221668" y="-185532"/>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416" name="Shape 416"/>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sz="2775" dirty="0"/>
              <a:t>NEO4j</a:t>
            </a:r>
            <a:r>
              <a:rPr lang="zh-CN" altLang="en-US" sz="2775" dirty="0"/>
              <a:t> 典型案例</a:t>
            </a:r>
            <a:endParaRPr sz="2775" dirty="0"/>
          </a:p>
        </p:txBody>
      </p:sp>
      <p:sp>
        <p:nvSpPr>
          <p:cNvPr id="417" name="Shape 417"/>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418" name="Shape 418"/>
          <p:cNvSpPr/>
          <p:nvPr/>
        </p:nvSpPr>
        <p:spPr>
          <a:xfrm>
            <a:off x="-49959" y="1919981"/>
            <a:ext cx="4242563" cy="616941"/>
          </a:xfrm>
          <a:prstGeom prst="rightArrow">
            <a:avLst>
              <a:gd name="adj1" fmla="val 100000"/>
              <a:gd name="adj2" fmla="val 20585"/>
            </a:avLst>
          </a:prstGeom>
          <a:gradFill>
            <a:gsLst>
              <a:gs pos="0">
                <a:srgbClr val="CBCBCB">
                  <a:alpha val="30769"/>
                </a:srgbClr>
              </a:gs>
              <a:gs pos="0">
                <a:srgbClr val="B3B3B3">
                  <a:alpha val="30769"/>
                </a:srgbClr>
              </a:gs>
              <a:gs pos="50000">
                <a:srgbClr val="9B9B9B">
                  <a:alpha val="30769"/>
                </a:srgbClr>
              </a:gs>
              <a:gs pos="100000">
                <a:srgbClr val="B3B3B3">
                  <a:alpha val="30769"/>
                </a:srgbClr>
              </a:gs>
              <a:gs pos="100000">
                <a:srgbClr val="CBCBCB">
                  <a:alpha val="30769"/>
                </a:srgbClr>
              </a:gs>
            </a:gsLst>
            <a:lin ang="5400000"/>
          </a:gradFill>
          <a:ln w="3175">
            <a:miter lim="400000"/>
          </a:ln>
        </p:spPr>
        <p:txBody>
          <a:bodyPr lIns="25400" tIns="25400" rIns="25400" bIns="25400" anchor="ctr"/>
          <a:lstStyle/>
          <a:p>
            <a:pPr defTabSz="619125">
              <a:defRPr sz="2000">
                <a:solidFill>
                  <a:srgbClr val="FFFFFF"/>
                </a:solidFill>
              </a:defRPr>
            </a:pPr>
            <a:endParaRPr sz="1500"/>
          </a:p>
        </p:txBody>
      </p:sp>
      <p:sp>
        <p:nvSpPr>
          <p:cNvPr id="419" name="Shape 419"/>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420" name="Shape 420"/>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421" name="Shape 421"/>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422" name="Shape 422"/>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423" name="Shape 423"/>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sz="2250" dirty="0"/>
              <a:t>IT</a:t>
            </a:r>
            <a:r>
              <a:rPr lang="zh-CN" altLang="en-US" sz="2250" dirty="0"/>
              <a:t>运营</a:t>
            </a:r>
            <a:endParaRPr sz="2250" dirty="0"/>
          </a:p>
        </p:txBody>
      </p:sp>
      <p:sp>
        <p:nvSpPr>
          <p:cNvPr id="424" name="Shape 424"/>
          <p:cNvSpPr/>
          <p:nvPr/>
        </p:nvSpPr>
        <p:spPr>
          <a:xfrm>
            <a:off x="6928756" y="5945638"/>
            <a:ext cx="3140529" cy="349135"/>
          </a:xfrm>
          <a:prstGeom prst="rect">
            <a:avLst/>
          </a:prstGeom>
          <a:ln w="3175">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lgn="l" defTabSz="584200">
              <a:defRPr sz="2800">
                <a:latin typeface="Bodoni SvtyTwo ITC TT-Book"/>
                <a:ea typeface="Bodoni SvtyTwo ITC TT-Book"/>
                <a:cs typeface="Bodoni SvtyTwo ITC TT-Book"/>
                <a:sym typeface="Bodoni SvtyTwo ITC TT-Book"/>
              </a:defRPr>
            </a:lvl1pPr>
          </a:lstStyle>
          <a:p>
            <a:pPr algn="r"/>
            <a:r>
              <a:rPr sz="900" dirty="0"/>
              <a:t>-</a:t>
            </a:r>
            <a:r>
              <a:rPr sz="900" b="1" dirty="0" err="1"/>
              <a:t>Prem</a:t>
            </a:r>
            <a:r>
              <a:rPr sz="900" b="1" dirty="0"/>
              <a:t> Malhotra</a:t>
            </a:r>
            <a:r>
              <a:rPr sz="900" dirty="0"/>
              <a:t>, </a:t>
            </a:r>
            <a:endParaRPr lang="en-US" sz="900" dirty="0"/>
          </a:p>
          <a:p>
            <a:pPr algn="r"/>
            <a:r>
              <a:rPr lang="en-US" sz="900" dirty="0"/>
              <a:t> </a:t>
            </a:r>
            <a:r>
              <a:rPr sz="900" dirty="0"/>
              <a:t>Director of Enterprise Architecture at Cisco Systems</a:t>
            </a:r>
          </a:p>
        </p:txBody>
      </p:sp>
    </p:spTree>
    <p:extLst>
      <p:ext uri="{BB962C8B-B14F-4D97-AF65-F5344CB8AC3E}">
        <p14:creationId xmlns:p14="http://schemas.microsoft.com/office/powerpoint/2010/main" val="2975610747"/>
      </p:ext>
    </p:extLst>
  </p:cSld>
  <p:clrMapOvr>
    <a:masterClrMapping/>
  </p:clrMapOvr>
  <mc:AlternateContent xmlns:mc="http://schemas.openxmlformats.org/markup-compatibility/2006" xmlns:p14="http://schemas.microsoft.com/office/powerpoint/2010/main">
    <mc:Choice Requires="p14">
      <p:transition spd="med" p14:dur="600"/>
    </mc:Choice>
    <mc:Fallback xmlns="">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主数据管理</a:t>
            </a:r>
            <a:endParaRPr lang="en-US" dirty="0"/>
          </a:p>
        </p:txBody>
      </p:sp>
      <p:grpSp>
        <p:nvGrpSpPr>
          <p:cNvPr id="93" name="Group 92"/>
          <p:cNvGrpSpPr/>
          <p:nvPr/>
        </p:nvGrpSpPr>
        <p:grpSpPr>
          <a:xfrm>
            <a:off x="528505" y="4260380"/>
            <a:ext cx="5419355" cy="2341546"/>
            <a:chOff x="227349" y="2934886"/>
            <a:chExt cx="4064516" cy="1756159"/>
          </a:xfrm>
        </p:grpSpPr>
        <p:cxnSp>
          <p:nvCxnSpPr>
            <p:cNvPr id="29" name="Straight Connector 28"/>
            <p:cNvCxnSpPr/>
            <p:nvPr/>
          </p:nvCxnSpPr>
          <p:spPr>
            <a:xfrm flipH="1" flipV="1">
              <a:off x="1739208" y="3089942"/>
              <a:ext cx="188029" cy="318131"/>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128421" y="3593079"/>
              <a:ext cx="418427" cy="177776"/>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 idx="5"/>
            </p:cNvCxnSpPr>
            <p:nvPr/>
          </p:nvCxnSpPr>
          <p:spPr>
            <a:xfrm>
              <a:off x="2690786" y="3847808"/>
              <a:ext cx="383167" cy="228445"/>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6" idx="3"/>
            </p:cNvCxnSpPr>
            <p:nvPr/>
          </p:nvCxnSpPr>
          <p:spPr>
            <a:xfrm flipV="1">
              <a:off x="2159857" y="3847808"/>
              <a:ext cx="313567" cy="228446"/>
            </a:xfrm>
            <a:prstGeom prst="line">
              <a:avLst/>
            </a:prstGeom>
            <a:ln>
              <a:solidFill>
                <a:schemeClr val="bg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136321" y="4229951"/>
              <a:ext cx="147955" cy="315985"/>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2863630" y="4248625"/>
              <a:ext cx="136772" cy="321578"/>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211530" y="4224358"/>
              <a:ext cx="147955" cy="321578"/>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1938839" y="4243032"/>
              <a:ext cx="136772" cy="297311"/>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1142420" y="4243032"/>
              <a:ext cx="136772" cy="321578"/>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 idx="3"/>
            </p:cNvCxnSpPr>
            <p:nvPr/>
          </p:nvCxnSpPr>
          <p:spPr>
            <a:xfrm flipH="1">
              <a:off x="1326654" y="3641613"/>
              <a:ext cx="552049" cy="434641"/>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1833686" y="3379234"/>
              <a:ext cx="307396" cy="307396"/>
            </a:xfrm>
            <a:prstGeom prst="ellipse">
              <a:avLst/>
            </a:prstGeom>
            <a:solidFill>
              <a:srgbClr val="6FB048"/>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C</a:t>
              </a:r>
            </a:p>
          </p:txBody>
        </p:sp>
        <p:sp>
          <p:nvSpPr>
            <p:cNvPr id="6" name="Oval 5"/>
            <p:cNvSpPr/>
            <p:nvPr/>
          </p:nvSpPr>
          <p:spPr>
            <a:xfrm>
              <a:off x="2428407" y="3585429"/>
              <a:ext cx="307396" cy="307396"/>
            </a:xfrm>
            <a:prstGeom prst="ellipse">
              <a:avLst/>
            </a:prstGeom>
            <a:solidFill>
              <a:srgbClr val="6FB048"/>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C</a:t>
              </a:r>
            </a:p>
          </p:txBody>
        </p:sp>
        <p:sp>
          <p:nvSpPr>
            <p:cNvPr id="7" name="Oval 6"/>
            <p:cNvSpPr/>
            <p:nvPr/>
          </p:nvSpPr>
          <p:spPr>
            <a:xfrm>
              <a:off x="1987384" y="3922555"/>
              <a:ext cx="307396" cy="307396"/>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A</a:t>
              </a:r>
            </a:p>
          </p:txBody>
        </p:sp>
        <p:sp>
          <p:nvSpPr>
            <p:cNvPr id="8" name="Oval 7"/>
            <p:cNvSpPr/>
            <p:nvPr/>
          </p:nvSpPr>
          <p:spPr>
            <a:xfrm>
              <a:off x="2918959" y="3922555"/>
              <a:ext cx="307396" cy="307396"/>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A</a:t>
              </a:r>
            </a:p>
          </p:txBody>
        </p:sp>
        <p:sp>
          <p:nvSpPr>
            <p:cNvPr id="9" name="Oval 8"/>
            <p:cNvSpPr/>
            <p:nvPr/>
          </p:nvSpPr>
          <p:spPr>
            <a:xfrm>
              <a:off x="1186539" y="3922555"/>
              <a:ext cx="307396" cy="307396"/>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A</a:t>
              </a:r>
            </a:p>
          </p:txBody>
        </p:sp>
        <p:sp>
          <p:nvSpPr>
            <p:cNvPr id="10" name="Oval 9"/>
            <p:cNvSpPr/>
            <p:nvPr/>
          </p:nvSpPr>
          <p:spPr>
            <a:xfrm>
              <a:off x="1574824" y="2934886"/>
              <a:ext cx="307396" cy="30739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U</a:t>
              </a:r>
            </a:p>
          </p:txBody>
        </p:sp>
        <p:sp>
          <p:nvSpPr>
            <p:cNvPr id="11" name="Oval 10"/>
            <p:cNvSpPr/>
            <p:nvPr/>
          </p:nvSpPr>
          <p:spPr>
            <a:xfrm>
              <a:off x="2239452" y="4383649"/>
              <a:ext cx="307396" cy="307396"/>
            </a:xfrm>
            <a:prstGeom prst="ellipse">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S</a:t>
              </a:r>
            </a:p>
          </p:txBody>
        </p:sp>
        <p:sp>
          <p:nvSpPr>
            <p:cNvPr id="12" name="Oval 11"/>
            <p:cNvSpPr/>
            <p:nvPr/>
          </p:nvSpPr>
          <p:spPr>
            <a:xfrm>
              <a:off x="2700546" y="4383649"/>
              <a:ext cx="307396" cy="307396"/>
            </a:xfrm>
            <a:prstGeom prst="ellipse">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S</a:t>
              </a:r>
            </a:p>
          </p:txBody>
        </p:sp>
        <p:sp>
          <p:nvSpPr>
            <p:cNvPr id="13" name="Oval 12"/>
            <p:cNvSpPr/>
            <p:nvPr/>
          </p:nvSpPr>
          <p:spPr>
            <a:xfrm>
              <a:off x="3132179" y="4383649"/>
              <a:ext cx="307396" cy="307396"/>
            </a:xfrm>
            <a:prstGeom prst="ellipse">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S</a:t>
              </a:r>
            </a:p>
          </p:txBody>
        </p:sp>
        <p:sp>
          <p:nvSpPr>
            <p:cNvPr id="16" name="Oval 15"/>
            <p:cNvSpPr/>
            <p:nvPr/>
          </p:nvSpPr>
          <p:spPr>
            <a:xfrm>
              <a:off x="1019258" y="4355099"/>
              <a:ext cx="307396" cy="307396"/>
            </a:xfrm>
            <a:prstGeom prst="ellipse">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S</a:t>
              </a:r>
            </a:p>
          </p:txBody>
        </p:sp>
        <p:sp>
          <p:nvSpPr>
            <p:cNvPr id="18" name="Oval 17"/>
            <p:cNvSpPr/>
            <p:nvPr/>
          </p:nvSpPr>
          <p:spPr>
            <a:xfrm>
              <a:off x="1778358" y="4383649"/>
              <a:ext cx="307396" cy="307396"/>
            </a:xfrm>
            <a:prstGeom prst="ellipse">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00" dirty="0"/>
                <a:t>S</a:t>
              </a:r>
            </a:p>
          </p:txBody>
        </p:sp>
        <p:sp>
          <p:nvSpPr>
            <p:cNvPr id="86" name="TextBox 85"/>
            <p:cNvSpPr txBox="1"/>
            <p:nvPr/>
          </p:nvSpPr>
          <p:spPr>
            <a:xfrm>
              <a:off x="1857948" y="3128993"/>
              <a:ext cx="966151" cy="207749"/>
            </a:xfrm>
            <a:prstGeom prst="rect">
              <a:avLst/>
            </a:prstGeom>
            <a:noFill/>
          </p:spPr>
          <p:txBody>
            <a:bodyPr wrap="square" rtlCol="0">
              <a:spAutoFit/>
            </a:bodyPr>
            <a:lstStyle/>
            <a:p>
              <a:r>
                <a:rPr lang="zh-CN" altLang="en-US" sz="1200" dirty="0">
                  <a:solidFill>
                    <a:schemeClr val="tx1">
                      <a:lumMod val="50000"/>
                      <a:lumOff val="50000"/>
                    </a:schemeClr>
                  </a:solidFill>
                </a:rPr>
                <a:t>用户访问</a:t>
              </a:r>
              <a:endParaRPr lang="en-US" sz="1200" dirty="0">
                <a:solidFill>
                  <a:schemeClr val="tx1">
                    <a:lumMod val="50000"/>
                    <a:lumOff val="50000"/>
                  </a:schemeClr>
                </a:solidFill>
              </a:endParaRPr>
            </a:p>
          </p:txBody>
        </p:sp>
        <p:sp>
          <p:nvSpPr>
            <p:cNvPr id="87" name="TextBox 86"/>
            <p:cNvSpPr txBox="1"/>
            <p:nvPr/>
          </p:nvSpPr>
          <p:spPr>
            <a:xfrm>
              <a:off x="2801200" y="3686630"/>
              <a:ext cx="1073599" cy="207749"/>
            </a:xfrm>
            <a:prstGeom prst="rect">
              <a:avLst/>
            </a:prstGeom>
            <a:noFill/>
          </p:spPr>
          <p:txBody>
            <a:bodyPr wrap="square" rtlCol="0">
              <a:spAutoFit/>
            </a:bodyPr>
            <a:lstStyle/>
            <a:p>
              <a:r>
                <a:rPr lang="zh-CN" altLang="en-US" sz="1200" dirty="0">
                  <a:solidFill>
                    <a:schemeClr val="tx1">
                      <a:lumMod val="50000"/>
                      <a:lumOff val="50000"/>
                    </a:schemeClr>
                  </a:solidFill>
                </a:rPr>
                <a:t>控制</a:t>
              </a:r>
              <a:endParaRPr lang="en-US" sz="1200" dirty="0">
                <a:solidFill>
                  <a:schemeClr val="tx1">
                    <a:lumMod val="50000"/>
                    <a:lumOff val="50000"/>
                  </a:schemeClr>
                </a:solidFill>
              </a:endParaRPr>
            </a:p>
          </p:txBody>
        </p:sp>
        <p:sp>
          <p:nvSpPr>
            <p:cNvPr id="88" name="TextBox 87"/>
            <p:cNvSpPr txBox="1"/>
            <p:nvPr/>
          </p:nvSpPr>
          <p:spPr>
            <a:xfrm>
              <a:off x="3218266" y="4148534"/>
              <a:ext cx="1073599" cy="207749"/>
            </a:xfrm>
            <a:prstGeom prst="rect">
              <a:avLst/>
            </a:prstGeom>
            <a:noFill/>
          </p:spPr>
          <p:txBody>
            <a:bodyPr wrap="square" rtlCol="0">
              <a:spAutoFit/>
            </a:bodyPr>
            <a:lstStyle/>
            <a:p>
              <a:r>
                <a:rPr lang="zh-CN" altLang="en-US" sz="1200" dirty="0">
                  <a:solidFill>
                    <a:schemeClr val="tx1">
                      <a:lumMod val="50000"/>
                      <a:lumOff val="50000"/>
                    </a:schemeClr>
                  </a:solidFill>
                </a:rPr>
                <a:t>订购</a:t>
              </a:r>
              <a:endParaRPr lang="en-US" sz="1200" dirty="0">
                <a:solidFill>
                  <a:schemeClr val="tx1">
                    <a:lumMod val="50000"/>
                    <a:lumOff val="50000"/>
                  </a:schemeClr>
                </a:solidFill>
              </a:endParaRPr>
            </a:p>
          </p:txBody>
        </p:sp>
        <p:sp>
          <p:nvSpPr>
            <p:cNvPr id="89" name="TextBox 88"/>
            <p:cNvSpPr txBox="1"/>
            <p:nvPr/>
          </p:nvSpPr>
          <p:spPr>
            <a:xfrm>
              <a:off x="1051614" y="2966437"/>
              <a:ext cx="491482" cy="207749"/>
            </a:xfrm>
            <a:prstGeom prst="rect">
              <a:avLst/>
            </a:prstGeom>
            <a:noFill/>
          </p:spPr>
          <p:txBody>
            <a:bodyPr wrap="square" rtlCol="0">
              <a:spAutoFit/>
            </a:bodyPr>
            <a:lstStyle/>
            <a:p>
              <a:pPr algn="r"/>
              <a:r>
                <a:rPr lang="zh-CN" altLang="en-US" sz="1200" b="1" dirty="0">
                  <a:solidFill>
                    <a:schemeClr val="accent1"/>
                  </a:solidFill>
                </a:rPr>
                <a:t>用户</a:t>
              </a:r>
              <a:endParaRPr lang="en-US" sz="1200" b="1" dirty="0">
                <a:solidFill>
                  <a:schemeClr val="accent1"/>
                </a:solidFill>
              </a:endParaRPr>
            </a:p>
          </p:txBody>
        </p:sp>
        <p:sp>
          <p:nvSpPr>
            <p:cNvPr id="90" name="TextBox 89"/>
            <p:cNvSpPr txBox="1"/>
            <p:nvPr/>
          </p:nvSpPr>
          <p:spPr>
            <a:xfrm>
              <a:off x="1061168" y="3417516"/>
              <a:ext cx="759398" cy="207749"/>
            </a:xfrm>
            <a:prstGeom prst="rect">
              <a:avLst/>
            </a:prstGeom>
            <a:noFill/>
          </p:spPr>
          <p:txBody>
            <a:bodyPr wrap="square" rtlCol="0">
              <a:spAutoFit/>
            </a:bodyPr>
            <a:lstStyle/>
            <a:p>
              <a:pPr algn="r"/>
              <a:r>
                <a:rPr lang="zh-CN" altLang="en-US" sz="1200" b="1" dirty="0">
                  <a:solidFill>
                    <a:schemeClr val="accent2"/>
                  </a:solidFill>
                </a:rPr>
                <a:t>客户</a:t>
              </a:r>
              <a:endParaRPr lang="en-US" sz="1200" b="1" dirty="0">
                <a:solidFill>
                  <a:schemeClr val="accent2"/>
                </a:solidFill>
              </a:endParaRPr>
            </a:p>
          </p:txBody>
        </p:sp>
        <p:sp>
          <p:nvSpPr>
            <p:cNvPr id="91" name="TextBox 90"/>
            <p:cNvSpPr txBox="1"/>
            <p:nvPr/>
          </p:nvSpPr>
          <p:spPr>
            <a:xfrm>
              <a:off x="500305" y="3963902"/>
              <a:ext cx="678145" cy="207749"/>
            </a:xfrm>
            <a:prstGeom prst="rect">
              <a:avLst/>
            </a:prstGeom>
            <a:noFill/>
          </p:spPr>
          <p:txBody>
            <a:bodyPr wrap="square" rtlCol="0">
              <a:spAutoFit/>
            </a:bodyPr>
            <a:lstStyle/>
            <a:p>
              <a:pPr algn="r"/>
              <a:r>
                <a:rPr lang="zh-CN" altLang="en-US" sz="1200" b="1" dirty="0">
                  <a:solidFill>
                    <a:schemeClr val="accent6"/>
                  </a:solidFill>
                </a:rPr>
                <a:t>账号</a:t>
              </a:r>
              <a:endParaRPr lang="en-US" sz="1200" b="1" dirty="0">
                <a:solidFill>
                  <a:schemeClr val="accent6"/>
                </a:solidFill>
              </a:endParaRPr>
            </a:p>
          </p:txBody>
        </p:sp>
        <p:sp>
          <p:nvSpPr>
            <p:cNvPr id="92" name="TextBox 91"/>
            <p:cNvSpPr txBox="1"/>
            <p:nvPr/>
          </p:nvSpPr>
          <p:spPr>
            <a:xfrm>
              <a:off x="227349" y="4404083"/>
              <a:ext cx="833818" cy="207749"/>
            </a:xfrm>
            <a:prstGeom prst="rect">
              <a:avLst/>
            </a:prstGeom>
            <a:noFill/>
          </p:spPr>
          <p:txBody>
            <a:bodyPr wrap="square" rtlCol="0">
              <a:spAutoFit/>
            </a:bodyPr>
            <a:lstStyle/>
            <a:p>
              <a:pPr algn="r"/>
              <a:r>
                <a:rPr lang="zh-CN" altLang="en-US" sz="1200" b="1" dirty="0">
                  <a:solidFill>
                    <a:schemeClr val="accent4"/>
                  </a:solidFill>
                </a:rPr>
                <a:t>订购</a:t>
              </a:r>
              <a:endParaRPr lang="en-US" sz="1200" b="1" dirty="0">
                <a:solidFill>
                  <a:schemeClr val="accent4"/>
                </a:solidFill>
              </a:endParaRPr>
            </a:p>
          </p:txBody>
        </p:sp>
      </p:grpSp>
      <p:grpSp>
        <p:nvGrpSpPr>
          <p:cNvPr id="147" name="Group 146"/>
          <p:cNvGrpSpPr/>
          <p:nvPr/>
        </p:nvGrpSpPr>
        <p:grpSpPr>
          <a:xfrm>
            <a:off x="1144200" y="1445289"/>
            <a:ext cx="4263643" cy="2394220"/>
            <a:chOff x="312119" y="718715"/>
            <a:chExt cx="3511805" cy="1903311"/>
          </a:xfrm>
        </p:grpSpPr>
        <p:sp>
          <p:nvSpPr>
            <p:cNvPr id="100" name="Oval 99"/>
            <p:cNvSpPr/>
            <p:nvPr/>
          </p:nvSpPr>
          <p:spPr>
            <a:xfrm>
              <a:off x="1905405" y="718715"/>
              <a:ext cx="671417" cy="364228"/>
            </a:xfrm>
            <a:prstGeom prst="ellipse">
              <a:avLst/>
            </a:prstGeom>
            <a:solidFill>
              <a:schemeClr val="accent5"/>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en-US" sz="1200" dirty="0"/>
                <a:t>VP</a:t>
              </a:r>
            </a:p>
          </p:txBody>
        </p:sp>
        <p:sp>
          <p:nvSpPr>
            <p:cNvPr id="104" name="Oval 103"/>
            <p:cNvSpPr/>
            <p:nvPr/>
          </p:nvSpPr>
          <p:spPr>
            <a:xfrm>
              <a:off x="312119" y="2250945"/>
              <a:ext cx="671417" cy="364228"/>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职员</a:t>
              </a:r>
              <a:endParaRPr lang="en-US" sz="1200" dirty="0"/>
            </a:p>
          </p:txBody>
        </p:sp>
        <p:sp>
          <p:nvSpPr>
            <p:cNvPr id="105" name="Oval 104"/>
            <p:cNvSpPr/>
            <p:nvPr/>
          </p:nvSpPr>
          <p:spPr>
            <a:xfrm>
              <a:off x="1064185" y="2250945"/>
              <a:ext cx="671417" cy="364228"/>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职员</a:t>
              </a:r>
              <a:endParaRPr lang="en-US" sz="1200" dirty="0"/>
            </a:p>
          </p:txBody>
        </p:sp>
        <p:sp>
          <p:nvSpPr>
            <p:cNvPr id="109" name="Oval 108"/>
            <p:cNvSpPr/>
            <p:nvPr/>
          </p:nvSpPr>
          <p:spPr>
            <a:xfrm>
              <a:off x="3152507" y="2257798"/>
              <a:ext cx="671417" cy="364228"/>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职员</a:t>
              </a:r>
              <a:endParaRPr lang="en-US" sz="1200" dirty="0"/>
            </a:p>
          </p:txBody>
        </p:sp>
        <p:sp>
          <p:nvSpPr>
            <p:cNvPr id="110" name="Oval 109"/>
            <p:cNvSpPr/>
            <p:nvPr/>
          </p:nvSpPr>
          <p:spPr>
            <a:xfrm>
              <a:off x="2352704" y="2257798"/>
              <a:ext cx="671417" cy="364228"/>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职员</a:t>
              </a:r>
              <a:endParaRPr lang="en-US" sz="1200" dirty="0"/>
            </a:p>
          </p:txBody>
        </p:sp>
        <p:cxnSp>
          <p:nvCxnSpPr>
            <p:cNvPr id="111" name="Straight Connector 110"/>
            <p:cNvCxnSpPr/>
            <p:nvPr/>
          </p:nvCxnSpPr>
          <p:spPr>
            <a:xfrm flipV="1">
              <a:off x="2241113" y="1082943"/>
              <a:ext cx="0" cy="165257"/>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4" idx="1"/>
              <a:endCxn id="100" idx="5"/>
            </p:cNvCxnSpPr>
            <p:nvPr/>
          </p:nvCxnSpPr>
          <p:spPr>
            <a:xfrm flipH="1" flipV="1">
              <a:off x="2478495" y="1029603"/>
              <a:ext cx="393469" cy="271937"/>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1" idx="7"/>
              <a:endCxn id="100" idx="3"/>
            </p:cNvCxnSpPr>
            <p:nvPr/>
          </p:nvCxnSpPr>
          <p:spPr>
            <a:xfrm flipV="1">
              <a:off x="1505100" y="1029603"/>
              <a:ext cx="498632" cy="271937"/>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06" idx="0"/>
              <a:endCxn id="94" idx="3"/>
            </p:cNvCxnSpPr>
            <p:nvPr/>
          </p:nvCxnSpPr>
          <p:spPr>
            <a:xfrm flipV="1">
              <a:off x="2688413" y="1559088"/>
              <a:ext cx="183551" cy="174222"/>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07" idx="0"/>
              <a:endCxn id="94" idx="5"/>
            </p:cNvCxnSpPr>
            <p:nvPr/>
          </p:nvCxnSpPr>
          <p:spPr>
            <a:xfrm flipH="1" flipV="1">
              <a:off x="3346727" y="1559088"/>
              <a:ext cx="141489" cy="176747"/>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03" idx="0"/>
            </p:cNvCxnSpPr>
            <p:nvPr/>
          </p:nvCxnSpPr>
          <p:spPr>
            <a:xfrm flipH="1" flipV="1">
              <a:off x="1347317" y="1486123"/>
              <a:ext cx="212916" cy="249712"/>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883302" y="1486123"/>
              <a:ext cx="341222" cy="247187"/>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2773637" y="1248200"/>
              <a:ext cx="671417" cy="364228"/>
            </a:xfrm>
            <a:prstGeom prst="ellipse">
              <a:avLst/>
            </a:prstGeom>
            <a:solidFill>
              <a:schemeClr val="accent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总监</a:t>
              </a:r>
              <a:endParaRPr lang="en-US" sz="1200" dirty="0"/>
            </a:p>
          </p:txBody>
        </p:sp>
        <p:sp>
          <p:nvSpPr>
            <p:cNvPr id="98" name="Oval 97"/>
            <p:cNvSpPr/>
            <p:nvPr/>
          </p:nvSpPr>
          <p:spPr>
            <a:xfrm>
              <a:off x="1905405" y="1248200"/>
              <a:ext cx="671417" cy="364228"/>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职员</a:t>
              </a:r>
              <a:endParaRPr lang="en-US" sz="1200" dirty="0"/>
            </a:p>
          </p:txBody>
        </p:sp>
        <p:sp>
          <p:nvSpPr>
            <p:cNvPr id="101" name="Oval 100"/>
            <p:cNvSpPr/>
            <p:nvPr/>
          </p:nvSpPr>
          <p:spPr>
            <a:xfrm>
              <a:off x="932010" y="1248200"/>
              <a:ext cx="671417" cy="364228"/>
            </a:xfrm>
            <a:prstGeom prst="ellipse">
              <a:avLst/>
            </a:prstGeom>
            <a:solidFill>
              <a:schemeClr val="accent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总监</a:t>
              </a:r>
              <a:endParaRPr lang="en-US" sz="1200" dirty="0"/>
            </a:p>
          </p:txBody>
        </p:sp>
        <p:cxnSp>
          <p:nvCxnSpPr>
            <p:cNvPr id="135" name="Straight Connector 134"/>
            <p:cNvCxnSpPr>
              <a:stCxn id="105" idx="1"/>
            </p:cNvCxnSpPr>
            <p:nvPr/>
          </p:nvCxnSpPr>
          <p:spPr>
            <a:xfrm flipH="1" flipV="1">
              <a:off x="768488" y="1965593"/>
              <a:ext cx="394024" cy="338692"/>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04" idx="0"/>
            </p:cNvCxnSpPr>
            <p:nvPr/>
          </p:nvCxnSpPr>
          <p:spPr>
            <a:xfrm flipV="1">
              <a:off x="647828" y="1965593"/>
              <a:ext cx="120660" cy="285352"/>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V="1">
              <a:off x="2688412" y="2097538"/>
              <a:ext cx="0" cy="160260"/>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3488215" y="2100063"/>
              <a:ext cx="0" cy="157735"/>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428121" y="1733310"/>
              <a:ext cx="671417" cy="364228"/>
            </a:xfrm>
            <a:prstGeom prst="ellipse">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经理</a:t>
              </a:r>
              <a:endParaRPr lang="en-US" sz="1200" dirty="0"/>
            </a:p>
          </p:txBody>
        </p:sp>
        <p:sp>
          <p:nvSpPr>
            <p:cNvPr id="103" name="Oval 102"/>
            <p:cNvSpPr/>
            <p:nvPr/>
          </p:nvSpPr>
          <p:spPr>
            <a:xfrm>
              <a:off x="1224524" y="1735835"/>
              <a:ext cx="671417" cy="364228"/>
            </a:xfrm>
            <a:prstGeom prst="ellipse">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经理</a:t>
              </a:r>
              <a:endParaRPr lang="en-US" sz="1200" dirty="0"/>
            </a:p>
          </p:txBody>
        </p:sp>
        <p:sp>
          <p:nvSpPr>
            <p:cNvPr id="106" name="Oval 105"/>
            <p:cNvSpPr/>
            <p:nvPr/>
          </p:nvSpPr>
          <p:spPr>
            <a:xfrm>
              <a:off x="2352704" y="1733310"/>
              <a:ext cx="671417" cy="364228"/>
            </a:xfrm>
            <a:prstGeom prst="ellipse">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经理</a:t>
              </a:r>
              <a:endParaRPr lang="en-US" sz="1200" dirty="0"/>
            </a:p>
          </p:txBody>
        </p:sp>
        <p:sp>
          <p:nvSpPr>
            <p:cNvPr id="107" name="Oval 106"/>
            <p:cNvSpPr/>
            <p:nvPr/>
          </p:nvSpPr>
          <p:spPr>
            <a:xfrm>
              <a:off x="3152507" y="1735835"/>
              <a:ext cx="671417" cy="364228"/>
            </a:xfrm>
            <a:prstGeom prst="ellipse">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经理</a:t>
              </a:r>
              <a:endParaRPr lang="en-US" sz="1200" dirty="0"/>
            </a:p>
          </p:txBody>
        </p:sp>
      </p:grpSp>
      <p:grpSp>
        <p:nvGrpSpPr>
          <p:cNvPr id="200" name="Group 199"/>
          <p:cNvGrpSpPr/>
          <p:nvPr/>
        </p:nvGrpSpPr>
        <p:grpSpPr>
          <a:xfrm>
            <a:off x="7210040" y="4260379"/>
            <a:ext cx="3927227" cy="2363903"/>
            <a:chOff x="5007308" y="2850203"/>
            <a:chExt cx="3100719" cy="1866406"/>
          </a:xfrm>
        </p:grpSpPr>
        <p:cxnSp>
          <p:nvCxnSpPr>
            <p:cNvPr id="148" name="Straight Connector 147"/>
            <p:cNvCxnSpPr>
              <a:stCxn id="27" idx="2"/>
            </p:cNvCxnSpPr>
            <p:nvPr/>
          </p:nvCxnSpPr>
          <p:spPr>
            <a:xfrm flipH="1" flipV="1">
              <a:off x="6673714" y="3045306"/>
              <a:ext cx="762896" cy="169125"/>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26" idx="6"/>
            </p:cNvCxnSpPr>
            <p:nvPr/>
          </p:nvCxnSpPr>
          <p:spPr>
            <a:xfrm flipV="1">
              <a:off x="5678725" y="3032317"/>
              <a:ext cx="922185" cy="182114"/>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6277606" y="3067196"/>
              <a:ext cx="323304" cy="351238"/>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6673714" y="3054206"/>
              <a:ext cx="275310" cy="364228"/>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25" idx="2"/>
              <a:endCxn id="24" idx="6"/>
            </p:cNvCxnSpPr>
            <p:nvPr/>
          </p:nvCxnSpPr>
          <p:spPr>
            <a:xfrm flipH="1">
              <a:off x="6514795" y="3577474"/>
              <a:ext cx="250398" cy="0"/>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7118629" y="3609986"/>
              <a:ext cx="312840" cy="267255"/>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flipH="1" flipV="1">
              <a:off x="5343016" y="3236320"/>
              <a:ext cx="246725" cy="640922"/>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7636348" y="3236320"/>
              <a:ext cx="177965" cy="637778"/>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7361309" y="4056456"/>
              <a:ext cx="186206" cy="312104"/>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782995" y="3609986"/>
              <a:ext cx="335634" cy="380149"/>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204532" y="3615541"/>
              <a:ext cx="269818" cy="350344"/>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27" idx="3"/>
            </p:cNvCxnSpPr>
            <p:nvPr/>
          </p:nvCxnSpPr>
          <p:spPr>
            <a:xfrm flipH="1">
              <a:off x="7211807" y="3343205"/>
              <a:ext cx="323130" cy="206610"/>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flipV="1">
              <a:off x="5358019" y="3236320"/>
              <a:ext cx="543242" cy="274715"/>
            </a:xfrm>
            <a:prstGeom prst="line">
              <a:avLst/>
            </a:prstGeom>
            <a:ln>
              <a:solidFill>
                <a:schemeClr val="bg1">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343016" y="3860297"/>
              <a:ext cx="671417" cy="36422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光纤链路</a:t>
              </a:r>
              <a:endParaRPr lang="en-US" sz="1200" dirty="0"/>
            </a:p>
          </p:txBody>
        </p:sp>
        <p:sp>
          <p:nvSpPr>
            <p:cNvPr id="21" name="Oval 20"/>
            <p:cNvSpPr/>
            <p:nvPr/>
          </p:nvSpPr>
          <p:spPr>
            <a:xfrm>
              <a:off x="6265201" y="3927818"/>
              <a:ext cx="671417" cy="36422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光纤链路</a:t>
              </a:r>
              <a:endParaRPr lang="en-US" sz="1200" dirty="0"/>
            </a:p>
          </p:txBody>
        </p:sp>
        <p:sp>
          <p:nvSpPr>
            <p:cNvPr id="22" name="Oval 21"/>
            <p:cNvSpPr/>
            <p:nvPr/>
          </p:nvSpPr>
          <p:spPr>
            <a:xfrm>
              <a:off x="7211807" y="3864345"/>
              <a:ext cx="671417" cy="364228"/>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光纤链路</a:t>
              </a:r>
              <a:endParaRPr lang="en-US" sz="1200" dirty="0"/>
            </a:p>
          </p:txBody>
        </p:sp>
        <p:sp>
          <p:nvSpPr>
            <p:cNvPr id="23" name="Oval 22"/>
            <p:cNvSpPr/>
            <p:nvPr/>
          </p:nvSpPr>
          <p:spPr>
            <a:xfrm>
              <a:off x="6876098" y="4352381"/>
              <a:ext cx="671417" cy="364228"/>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海底电缆</a:t>
              </a:r>
              <a:endParaRPr lang="en-US" sz="1200" dirty="0"/>
            </a:p>
          </p:txBody>
        </p:sp>
        <p:sp>
          <p:nvSpPr>
            <p:cNvPr id="24" name="Oval 23"/>
            <p:cNvSpPr/>
            <p:nvPr/>
          </p:nvSpPr>
          <p:spPr>
            <a:xfrm>
              <a:off x="5843378" y="3395360"/>
              <a:ext cx="671417" cy="364228"/>
            </a:xfrm>
            <a:prstGeom prst="ellipse">
              <a:avLst/>
            </a:prstGeom>
            <a:solidFill>
              <a:schemeClr val="accent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交换机</a:t>
              </a:r>
              <a:endParaRPr lang="en-US" sz="1200" dirty="0"/>
            </a:p>
          </p:txBody>
        </p:sp>
        <p:sp>
          <p:nvSpPr>
            <p:cNvPr id="25" name="Oval 24"/>
            <p:cNvSpPr/>
            <p:nvPr/>
          </p:nvSpPr>
          <p:spPr>
            <a:xfrm>
              <a:off x="6765193" y="3395360"/>
              <a:ext cx="671417" cy="364228"/>
            </a:xfrm>
            <a:prstGeom prst="ellipse">
              <a:avLst/>
            </a:prstGeom>
            <a:solidFill>
              <a:schemeClr val="accent6"/>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交换机</a:t>
              </a:r>
              <a:endParaRPr lang="en-US" sz="1200" dirty="0"/>
            </a:p>
          </p:txBody>
        </p:sp>
        <p:sp>
          <p:nvSpPr>
            <p:cNvPr id="26" name="Oval 25"/>
            <p:cNvSpPr/>
            <p:nvPr/>
          </p:nvSpPr>
          <p:spPr>
            <a:xfrm>
              <a:off x="5007308" y="3032317"/>
              <a:ext cx="671417" cy="36422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路由器</a:t>
              </a:r>
              <a:endParaRPr lang="en-US" sz="1200" dirty="0"/>
            </a:p>
          </p:txBody>
        </p:sp>
        <p:sp>
          <p:nvSpPr>
            <p:cNvPr id="27" name="Oval 26"/>
            <p:cNvSpPr/>
            <p:nvPr/>
          </p:nvSpPr>
          <p:spPr>
            <a:xfrm>
              <a:off x="7436610" y="3032317"/>
              <a:ext cx="671417" cy="364228"/>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路由器</a:t>
              </a:r>
              <a:endParaRPr lang="en-US" sz="1200" dirty="0"/>
            </a:p>
          </p:txBody>
        </p:sp>
        <p:sp>
          <p:nvSpPr>
            <p:cNvPr id="19" name="Oval 18"/>
            <p:cNvSpPr/>
            <p:nvPr/>
          </p:nvSpPr>
          <p:spPr>
            <a:xfrm>
              <a:off x="6277606" y="2850203"/>
              <a:ext cx="671417" cy="364228"/>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tIns="0" rIns="0" bIns="12192" rtlCol="0" anchor="ctr" anchorCtr="1"/>
            <a:lstStyle/>
            <a:p>
              <a:pPr algn="ctr">
                <a:lnSpc>
                  <a:spcPct val="90000"/>
                </a:lnSpc>
              </a:pPr>
              <a:r>
                <a:rPr lang="zh-CN" altLang="en-US" sz="1200" dirty="0"/>
                <a:t>服务</a:t>
              </a:r>
              <a:endParaRPr lang="en-US" sz="1200" dirty="0"/>
            </a:p>
          </p:txBody>
        </p:sp>
      </p:grpSp>
      <p:sp>
        <p:nvSpPr>
          <p:cNvPr id="201" name="TextBox 200"/>
          <p:cNvSpPr txBox="1"/>
          <p:nvPr/>
        </p:nvSpPr>
        <p:spPr>
          <a:xfrm>
            <a:off x="198038" y="1364653"/>
            <a:ext cx="1812061" cy="350930"/>
          </a:xfrm>
          <a:prstGeom prst="rect">
            <a:avLst/>
          </a:prstGeom>
          <a:noFill/>
        </p:spPr>
        <p:txBody>
          <a:bodyPr wrap="square" rtlCol="0">
            <a:spAutoFit/>
          </a:bodyPr>
          <a:lstStyle/>
          <a:p>
            <a:pPr algn="ctr">
              <a:lnSpc>
                <a:spcPct val="90000"/>
              </a:lnSpc>
            </a:pPr>
            <a:r>
              <a:rPr lang="zh-CN" altLang="en-US" sz="1867" dirty="0">
                <a:solidFill>
                  <a:schemeClr val="tx1">
                    <a:lumMod val="75000"/>
                    <a:lumOff val="25000"/>
                  </a:schemeClr>
                </a:solidFill>
              </a:rPr>
              <a:t>组织架构</a:t>
            </a:r>
            <a:endParaRPr lang="en-US" sz="1867" dirty="0">
              <a:solidFill>
                <a:schemeClr val="tx1">
                  <a:lumMod val="75000"/>
                  <a:lumOff val="25000"/>
                </a:schemeClr>
              </a:solidFill>
            </a:endParaRPr>
          </a:p>
        </p:txBody>
      </p:sp>
      <p:sp>
        <p:nvSpPr>
          <p:cNvPr id="202" name="TextBox 201"/>
          <p:cNvSpPr txBox="1"/>
          <p:nvPr/>
        </p:nvSpPr>
        <p:spPr>
          <a:xfrm>
            <a:off x="131579" y="4423536"/>
            <a:ext cx="1812061" cy="350930"/>
          </a:xfrm>
          <a:prstGeom prst="rect">
            <a:avLst/>
          </a:prstGeom>
          <a:noFill/>
        </p:spPr>
        <p:txBody>
          <a:bodyPr wrap="square" rtlCol="0">
            <a:spAutoFit/>
          </a:bodyPr>
          <a:lstStyle/>
          <a:p>
            <a:pPr algn="ctr">
              <a:lnSpc>
                <a:spcPct val="90000"/>
              </a:lnSpc>
            </a:pPr>
            <a:r>
              <a:rPr lang="zh-CN" altLang="en-US" sz="1867" dirty="0">
                <a:solidFill>
                  <a:schemeClr val="tx1">
                    <a:lumMod val="75000"/>
                    <a:lumOff val="25000"/>
                  </a:schemeClr>
                </a:solidFill>
              </a:rPr>
              <a:t>产品订购</a:t>
            </a:r>
            <a:endParaRPr lang="en-US" sz="1867" dirty="0">
              <a:solidFill>
                <a:schemeClr val="tx1">
                  <a:lumMod val="75000"/>
                  <a:lumOff val="25000"/>
                </a:schemeClr>
              </a:solidFill>
            </a:endParaRPr>
          </a:p>
        </p:txBody>
      </p:sp>
      <p:sp>
        <p:nvSpPr>
          <p:cNvPr id="203" name="TextBox 202"/>
          <p:cNvSpPr txBox="1"/>
          <p:nvPr/>
        </p:nvSpPr>
        <p:spPr>
          <a:xfrm>
            <a:off x="5809857" y="4369928"/>
            <a:ext cx="1399340" cy="350930"/>
          </a:xfrm>
          <a:prstGeom prst="rect">
            <a:avLst/>
          </a:prstGeom>
          <a:noFill/>
        </p:spPr>
        <p:txBody>
          <a:bodyPr wrap="square" rtlCol="0">
            <a:spAutoFit/>
          </a:bodyPr>
          <a:lstStyle/>
          <a:p>
            <a:pPr algn="ctr">
              <a:lnSpc>
                <a:spcPct val="90000"/>
              </a:lnSpc>
            </a:pPr>
            <a:r>
              <a:rPr lang="zh-CN" altLang="en-US" sz="1867" dirty="0">
                <a:solidFill>
                  <a:schemeClr val="tx1">
                    <a:lumMod val="75000"/>
                    <a:lumOff val="25000"/>
                  </a:schemeClr>
                </a:solidFill>
              </a:rPr>
              <a:t>网络</a:t>
            </a:r>
            <a:endParaRPr lang="en-US" altLang="zh-CN" sz="1867" dirty="0">
              <a:solidFill>
                <a:schemeClr val="tx1">
                  <a:lumMod val="75000"/>
                  <a:lumOff val="25000"/>
                </a:schemeClr>
              </a:solidFill>
            </a:endParaRPr>
          </a:p>
        </p:txBody>
      </p:sp>
      <p:pic>
        <p:nvPicPr>
          <p:cNvPr id="208" name="Picture 207" descr="Social Networ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1941" y="1154091"/>
            <a:ext cx="3710555" cy="2860095"/>
          </a:xfrm>
          <a:prstGeom prst="rect">
            <a:avLst/>
          </a:prstGeom>
          <a:effectLst>
            <a:outerShdw blurRad="50800" dist="38100" dir="2700000" algn="tl" rotWithShape="0">
              <a:prstClr val="black">
                <a:alpha val="40000"/>
              </a:prstClr>
            </a:outerShdw>
          </a:effectLst>
        </p:spPr>
      </p:pic>
      <p:sp>
        <p:nvSpPr>
          <p:cNvPr id="211" name="TextBox 210"/>
          <p:cNvSpPr txBox="1"/>
          <p:nvPr/>
        </p:nvSpPr>
        <p:spPr>
          <a:xfrm>
            <a:off x="5724235" y="1364652"/>
            <a:ext cx="1612605" cy="350930"/>
          </a:xfrm>
          <a:prstGeom prst="rect">
            <a:avLst/>
          </a:prstGeom>
          <a:noFill/>
        </p:spPr>
        <p:txBody>
          <a:bodyPr wrap="square" rtlCol="0">
            <a:spAutoFit/>
          </a:bodyPr>
          <a:lstStyle/>
          <a:p>
            <a:pPr algn="ctr">
              <a:lnSpc>
                <a:spcPct val="90000"/>
              </a:lnSpc>
            </a:pPr>
            <a:r>
              <a:rPr lang="zh-CN" altLang="en-US" sz="1867" dirty="0">
                <a:solidFill>
                  <a:schemeClr val="tx1">
                    <a:lumMod val="75000"/>
                    <a:lumOff val="25000"/>
                  </a:schemeClr>
                </a:solidFill>
              </a:rPr>
              <a:t>社交网络</a:t>
            </a:r>
            <a:endParaRPr lang="en-US" sz="1867" dirty="0">
              <a:solidFill>
                <a:schemeClr val="tx1">
                  <a:lumMod val="75000"/>
                  <a:lumOff val="25000"/>
                </a:schemeClr>
              </a:solidFill>
            </a:endParaRPr>
          </a:p>
        </p:txBody>
      </p:sp>
    </p:spTree>
    <p:extLst>
      <p:ext uri="{BB962C8B-B14F-4D97-AF65-F5344CB8AC3E}">
        <p14:creationId xmlns:p14="http://schemas.microsoft.com/office/powerpoint/2010/main" val="102849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6" name="pasted-image.jpg"/>
          <p:cNvPicPr>
            <a:picLocks noChangeAspect="1"/>
          </p:cNvPicPr>
          <p:nvPr/>
        </p:nvPicPr>
        <p:blipFill>
          <a:blip r:embed="rId2"/>
          <a:stretch>
            <a:fillRect/>
          </a:stretch>
        </p:blipFill>
        <p:spPr>
          <a:xfrm>
            <a:off x="3854450" y="-43128"/>
            <a:ext cx="10410845" cy="6944255"/>
          </a:xfrm>
          <a:prstGeom prst="rect">
            <a:avLst/>
          </a:prstGeom>
          <a:ln w="3175">
            <a:miter lim="400000"/>
          </a:ln>
        </p:spPr>
      </p:pic>
      <p:grpSp>
        <p:nvGrpSpPr>
          <p:cNvPr id="430" name="Group 430"/>
          <p:cNvGrpSpPr/>
          <p:nvPr/>
        </p:nvGrpSpPr>
        <p:grpSpPr>
          <a:xfrm>
            <a:off x="4194028" y="4665711"/>
            <a:ext cx="6274832" cy="2208296"/>
            <a:chOff x="0" y="558800"/>
            <a:chExt cx="8366440" cy="2944394"/>
          </a:xfrm>
        </p:grpSpPr>
        <p:sp>
          <p:nvSpPr>
            <p:cNvPr id="427" name="Shape 427"/>
            <p:cNvSpPr/>
            <p:nvPr/>
          </p:nvSpPr>
          <p:spPr>
            <a:xfrm>
              <a:off x="0" y="558800"/>
              <a:ext cx="8366440" cy="2944394"/>
            </a:xfrm>
            <a:prstGeom prst="rect">
              <a:avLst/>
            </a:prstGeom>
            <a:solidFill>
              <a:srgbClr val="FFFFFF">
                <a:alpha val="95104"/>
              </a:srgbClr>
            </a:solidFill>
            <a:ln w="3175" cap="flat">
              <a:noFill/>
              <a:miter lim="400000"/>
            </a:ln>
            <a:effectLst/>
          </p:spPr>
          <p:txBody>
            <a:bodyPr wrap="square" lIns="25400" tIns="25400" rIns="25400" bIns="25400" numCol="1" anchor="ctr">
              <a:noAutofit/>
            </a:bodyPr>
            <a:lstStyle/>
            <a:p>
              <a:pPr defTabSz="619125">
                <a:defRPr sz="2000">
                  <a:solidFill>
                    <a:srgbClr val="FFFFFF"/>
                  </a:solidFill>
                </a:defRPr>
              </a:pPr>
              <a:endParaRPr sz="1500"/>
            </a:p>
          </p:txBody>
        </p:sp>
        <p:sp>
          <p:nvSpPr>
            <p:cNvPr id="428" name="Shape 428"/>
            <p:cNvSpPr/>
            <p:nvPr/>
          </p:nvSpPr>
          <p:spPr>
            <a:xfrm>
              <a:off x="867368" y="931383"/>
              <a:ext cx="6922732" cy="138884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spAutoFit/>
            </a:bodyPr>
            <a:lstStyle>
              <a:lvl1pPr algn="l" defTabSz="584200">
                <a:defRPr sz="2800">
                  <a:latin typeface="Bodoni SvtyTwo ITC TT-Book"/>
                  <a:ea typeface="Bodoni SvtyTwo ITC TT-Book"/>
                  <a:cs typeface="Bodoni SvtyTwo ITC TT-Book"/>
                  <a:sym typeface="Bodoni SvtyTwo ITC TT-Book"/>
                </a:defRPr>
              </a:lvl1pPr>
            </a:lstStyle>
            <a:p>
              <a:r>
                <a:rPr sz="2100" dirty="0"/>
                <a:t>“</a:t>
              </a:r>
              <a:r>
                <a:rPr lang="zh-CN" altLang="en-US" sz="2100" dirty="0"/>
                <a:t>图数据库为揭露诈骗环、高级骗局提供了高度精确的新方法</a:t>
              </a:r>
              <a:r>
                <a:rPr sz="2100" dirty="0"/>
                <a:t>, </a:t>
              </a:r>
              <a:r>
                <a:rPr lang="zh-CN" altLang="en-US" sz="2100" dirty="0"/>
                <a:t>并且能够实时终止高级欺诈行为</a:t>
              </a:r>
              <a:r>
                <a:rPr sz="2100" dirty="0"/>
                <a:t>.”</a:t>
              </a:r>
            </a:p>
          </p:txBody>
        </p:sp>
        <p:sp>
          <p:nvSpPr>
            <p:cNvPr id="429" name="Shape 429"/>
            <p:cNvSpPr/>
            <p:nvPr/>
          </p:nvSpPr>
          <p:spPr>
            <a:xfrm>
              <a:off x="6301918" y="2668121"/>
              <a:ext cx="1592317" cy="46551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r" defTabSz="438150">
                <a:defRPr sz="1200" b="1">
                  <a:latin typeface="Helvetica"/>
                  <a:ea typeface="Helvetica"/>
                  <a:cs typeface="Helvetica"/>
                  <a:sym typeface="Helvetica"/>
                </a:defRPr>
              </a:pPr>
              <a:r>
                <a:rPr sz="900"/>
                <a:t>Gorka Sadowski</a:t>
              </a:r>
            </a:p>
            <a:p>
              <a:pPr algn="r" defTabSz="438150">
                <a:defRPr sz="1200" i="1"/>
              </a:pPr>
              <a:r>
                <a:rPr sz="900"/>
                <a:t>Cyber Security Expert</a:t>
              </a:r>
            </a:p>
          </p:txBody>
        </p:sp>
      </p:grpSp>
      <p:sp>
        <p:nvSpPr>
          <p:cNvPr id="431" name="Shape 431"/>
          <p:cNvSpPr/>
          <p:nvPr/>
        </p:nvSpPr>
        <p:spPr>
          <a:xfrm rot="30507">
            <a:off x="-221668" y="-185532"/>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432" name="Shape 432"/>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lang="en-US" sz="2775" dirty="0"/>
              <a:t>NEO4j </a:t>
            </a:r>
            <a:r>
              <a:rPr lang="zh-CN" altLang="en-US" sz="2775" dirty="0"/>
              <a:t>典型案例</a:t>
            </a:r>
            <a:endParaRPr sz="2775" dirty="0"/>
          </a:p>
        </p:txBody>
      </p:sp>
      <p:sp>
        <p:nvSpPr>
          <p:cNvPr id="433" name="Shape 433"/>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434" name="Shape 434"/>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435" name="Shape 435"/>
          <p:cNvSpPr/>
          <p:nvPr/>
        </p:nvSpPr>
        <p:spPr>
          <a:xfrm>
            <a:off x="-49959" y="2542571"/>
            <a:ext cx="4242563" cy="616941"/>
          </a:xfrm>
          <a:prstGeom prst="rightArrow">
            <a:avLst>
              <a:gd name="adj1" fmla="val 100000"/>
              <a:gd name="adj2" fmla="val 20585"/>
            </a:avLst>
          </a:prstGeom>
          <a:gradFill>
            <a:gsLst>
              <a:gs pos="0">
                <a:srgbClr val="CBCBCB">
                  <a:alpha val="30769"/>
                </a:srgbClr>
              </a:gs>
              <a:gs pos="0">
                <a:srgbClr val="B3B3B3">
                  <a:alpha val="30769"/>
                </a:srgbClr>
              </a:gs>
              <a:gs pos="50000">
                <a:srgbClr val="9B9B9B">
                  <a:alpha val="30769"/>
                </a:srgbClr>
              </a:gs>
              <a:gs pos="100000">
                <a:srgbClr val="B3B3B3">
                  <a:alpha val="30769"/>
                </a:srgbClr>
              </a:gs>
              <a:gs pos="100000">
                <a:srgbClr val="CBCBCB">
                  <a:alpha val="30769"/>
                </a:srgbClr>
              </a:gs>
            </a:gsLst>
            <a:lin ang="5400000"/>
          </a:gradFill>
          <a:ln w="3175">
            <a:miter lim="400000"/>
          </a:ln>
        </p:spPr>
        <p:txBody>
          <a:bodyPr lIns="25400" tIns="25400" rIns="25400" bIns="25400" anchor="ctr"/>
          <a:lstStyle/>
          <a:p>
            <a:pPr defTabSz="619125">
              <a:defRPr sz="2000">
                <a:solidFill>
                  <a:srgbClr val="FFFFFF"/>
                </a:solidFill>
              </a:defRPr>
            </a:pPr>
            <a:endParaRPr sz="1500"/>
          </a:p>
        </p:txBody>
      </p:sp>
      <p:sp>
        <p:nvSpPr>
          <p:cNvPr id="436" name="Shape 436"/>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437" name="Shape 437"/>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438" name="Shape 438"/>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439" name="Shape 439"/>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sz="2250" dirty="0"/>
              <a:t>IT</a:t>
            </a:r>
            <a:r>
              <a:rPr lang="zh-CN" altLang="en-US" sz="2250" dirty="0"/>
              <a:t>运营</a:t>
            </a:r>
            <a:endParaRPr sz="2250" dirty="0"/>
          </a:p>
        </p:txBody>
      </p:sp>
    </p:spTree>
    <p:extLst>
      <p:ext uri="{BB962C8B-B14F-4D97-AF65-F5344CB8AC3E}">
        <p14:creationId xmlns:p14="http://schemas.microsoft.com/office/powerpoint/2010/main" val="939221667"/>
      </p:ext>
    </p:extLst>
  </p:cSld>
  <p:clrMapOvr>
    <a:masterClrMapping/>
  </p:clrMapOvr>
  <mc:AlternateContent xmlns:mc="http://schemas.openxmlformats.org/markup-compatibility/2006" xmlns:p14="http://schemas.microsoft.com/office/powerpoint/2010/main">
    <mc:Choice Requires="p14">
      <p:transition spd="med" p14:dur="600"/>
    </mc:Choice>
    <mc:Fallback xmlns="">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a:t>合成身份的诈骗环</a:t>
            </a:r>
            <a:endParaRPr lang="es-ES_tradnl" b="1"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388313" y="1254788"/>
            <a:ext cx="7320130" cy="4883547"/>
          </a:xfrm>
          <a:prstGeom prst="rect">
            <a:avLst/>
          </a:prstGeom>
        </p:spPr>
      </p:pic>
      <p:sp>
        <p:nvSpPr>
          <p:cNvPr id="7" name="Rectangle 6"/>
          <p:cNvSpPr/>
          <p:nvPr/>
        </p:nvSpPr>
        <p:spPr>
          <a:xfrm>
            <a:off x="1785786" y="5890478"/>
            <a:ext cx="8525184" cy="584775"/>
          </a:xfrm>
          <a:prstGeom prst="rect">
            <a:avLst/>
          </a:prstGeom>
        </p:spPr>
        <p:txBody>
          <a:bodyPr wrap="square">
            <a:spAutoFit/>
          </a:bodyPr>
          <a:lstStyle/>
          <a:p>
            <a:pPr algn="ctr"/>
            <a:r>
              <a:rPr lang="en-US" sz="1600" dirty="0"/>
              <a:t>4 </a:t>
            </a:r>
            <a:r>
              <a:rPr lang="zh-CN" altLang="en-US" sz="1600" dirty="0"/>
              <a:t>个合成身份的诈骗环</a:t>
            </a:r>
            <a:r>
              <a:rPr lang="en-US" sz="1600" dirty="0"/>
              <a:t>, </a:t>
            </a:r>
            <a:r>
              <a:rPr lang="zh-CN" altLang="en-US" sz="1600" dirty="0"/>
              <a:t>每个身份有 </a:t>
            </a:r>
            <a:r>
              <a:rPr lang="en-US" sz="1600" dirty="0"/>
              <a:t>4-5 </a:t>
            </a:r>
            <a:r>
              <a:rPr lang="zh-CN" altLang="en-US" sz="1600" dirty="0"/>
              <a:t>账号</a:t>
            </a:r>
            <a:r>
              <a:rPr lang="en-US" sz="1600" dirty="0"/>
              <a:t>, </a:t>
            </a:r>
            <a:r>
              <a:rPr lang="zh-CN" altLang="en-US" sz="1600" dirty="0"/>
              <a:t>总共</a:t>
            </a:r>
            <a:r>
              <a:rPr lang="en-US" sz="1600" dirty="0"/>
              <a:t> 18 </a:t>
            </a:r>
            <a:r>
              <a:rPr lang="zh-CN" altLang="en-US" sz="1600" dirty="0"/>
              <a:t>个账号</a:t>
            </a:r>
            <a:r>
              <a:rPr lang="en-US" sz="1600" dirty="0"/>
              <a:t>. </a:t>
            </a:r>
          </a:p>
          <a:p>
            <a:pPr algn="ctr"/>
            <a:r>
              <a:rPr lang="zh-CN" altLang="en-US" sz="1600" dirty="0"/>
              <a:t>假定每个账号平均贷款</a:t>
            </a:r>
            <a:r>
              <a:rPr lang="en-US" sz="1600" dirty="0"/>
              <a:t> $4K, </a:t>
            </a:r>
            <a:r>
              <a:rPr lang="zh-CN" altLang="en-US" sz="1600" dirty="0"/>
              <a:t>银行的损失则高达</a:t>
            </a:r>
            <a:r>
              <a:rPr lang="en-US" sz="1600" dirty="0"/>
              <a:t> </a:t>
            </a:r>
            <a:r>
              <a:rPr lang="en-US" sz="1600" b="1" dirty="0"/>
              <a:t>$72K</a:t>
            </a:r>
            <a:r>
              <a:rPr lang="en-US" sz="1600" dirty="0"/>
              <a:t>. </a:t>
            </a:r>
            <a:endParaRPr lang="es-ES_tradnl" sz="1600" dirty="0"/>
          </a:p>
        </p:txBody>
      </p:sp>
    </p:spTree>
    <p:extLst>
      <p:ext uri="{BB962C8B-B14F-4D97-AF65-F5344CB8AC3E}">
        <p14:creationId xmlns:p14="http://schemas.microsoft.com/office/powerpoint/2010/main" val="287474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 name="pasted-image.jpg"/>
          <p:cNvPicPr>
            <a:picLocks noChangeAspect="1"/>
          </p:cNvPicPr>
          <p:nvPr/>
        </p:nvPicPr>
        <p:blipFill>
          <a:blip r:embed="rId2"/>
          <a:stretch>
            <a:fillRect/>
          </a:stretch>
        </p:blipFill>
        <p:spPr>
          <a:xfrm>
            <a:off x="4142111" y="-19219"/>
            <a:ext cx="11233678" cy="6936795"/>
          </a:xfrm>
          <a:prstGeom prst="rect">
            <a:avLst/>
          </a:prstGeom>
          <a:ln w="3175">
            <a:miter lim="400000"/>
          </a:ln>
        </p:spPr>
      </p:pic>
      <p:grpSp>
        <p:nvGrpSpPr>
          <p:cNvPr id="445" name="Group 445"/>
          <p:cNvGrpSpPr/>
          <p:nvPr/>
        </p:nvGrpSpPr>
        <p:grpSpPr>
          <a:xfrm>
            <a:off x="3968539" y="4843809"/>
            <a:ext cx="6325631" cy="2085284"/>
            <a:chOff x="0" y="0"/>
            <a:chExt cx="8434173" cy="2780377"/>
          </a:xfrm>
        </p:grpSpPr>
        <p:sp>
          <p:nvSpPr>
            <p:cNvPr id="442" name="Shape 442"/>
            <p:cNvSpPr/>
            <p:nvPr/>
          </p:nvSpPr>
          <p:spPr>
            <a:xfrm>
              <a:off x="0" y="0"/>
              <a:ext cx="8434173" cy="2780377"/>
            </a:xfrm>
            <a:prstGeom prst="rect">
              <a:avLst/>
            </a:prstGeom>
            <a:solidFill>
              <a:srgbClr val="FFFFFF">
                <a:alpha val="95104"/>
              </a:srgbClr>
            </a:solidFill>
            <a:ln w="3175" cap="flat">
              <a:noFill/>
              <a:miter lim="400000"/>
            </a:ln>
            <a:effectLst/>
          </p:spPr>
          <p:txBody>
            <a:bodyPr wrap="square" lIns="25400" tIns="25400" rIns="25400" bIns="25400" numCol="1" anchor="ctr">
              <a:noAutofit/>
            </a:bodyPr>
            <a:lstStyle/>
            <a:p>
              <a:pPr defTabSz="619125">
                <a:defRPr sz="2000">
                  <a:solidFill>
                    <a:srgbClr val="FFFFFF"/>
                  </a:solidFill>
                </a:defRPr>
              </a:pPr>
              <a:endParaRPr sz="1500"/>
            </a:p>
          </p:txBody>
        </p:sp>
        <p:sp>
          <p:nvSpPr>
            <p:cNvPr id="443" name="Shape 443"/>
            <p:cNvSpPr/>
            <p:nvPr/>
          </p:nvSpPr>
          <p:spPr>
            <a:xfrm>
              <a:off x="1209824" y="1257883"/>
              <a:ext cx="6787265" cy="86562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spAutoFit/>
            </a:bodyPr>
            <a:lstStyle>
              <a:lvl1pPr algn="l" defTabSz="584200">
                <a:defRPr sz="2500">
                  <a:latin typeface="Bodoni SvtyTwo ITC TT-Book"/>
                  <a:ea typeface="Bodoni SvtyTwo ITC TT-Book"/>
                  <a:cs typeface="Bodoni SvtyTwo ITC TT-Book"/>
                  <a:sym typeface="Bodoni SvtyTwo ITC TT-Book"/>
                </a:defRPr>
              </a:lvl1pPr>
            </a:lstStyle>
            <a:p>
              <a:r>
                <a:rPr lang="zh-CN" altLang="en-US" sz="1875" dirty="0"/>
                <a:t>使用 </a:t>
              </a:r>
              <a:r>
                <a:rPr lang="en-US" altLang="zh-CN" sz="1875" dirty="0"/>
                <a:t>Neo4j </a:t>
              </a:r>
              <a:r>
                <a:rPr lang="zh-CN" altLang="en-US" sz="1875" dirty="0"/>
                <a:t>来管理数字资产及其新一代机上娱乐系统</a:t>
              </a:r>
              <a:r>
                <a:rPr sz="1875" dirty="0"/>
                <a:t>.</a:t>
              </a:r>
            </a:p>
          </p:txBody>
        </p:sp>
        <p:pic>
          <p:nvPicPr>
            <p:cNvPr id="444" name="pasted-image.png"/>
            <p:cNvPicPr>
              <a:picLocks noChangeAspect="1"/>
            </p:cNvPicPr>
            <p:nvPr/>
          </p:nvPicPr>
          <p:blipFill>
            <a:blip r:embed="rId3"/>
            <a:srcRect r="32166" b="26851"/>
            <a:stretch>
              <a:fillRect/>
            </a:stretch>
          </p:blipFill>
          <p:spPr>
            <a:xfrm>
              <a:off x="1185117" y="453355"/>
              <a:ext cx="2861357" cy="555400"/>
            </a:xfrm>
            <a:prstGeom prst="rect">
              <a:avLst/>
            </a:prstGeom>
            <a:ln w="3175" cap="flat">
              <a:noFill/>
              <a:miter lim="400000"/>
            </a:ln>
            <a:effectLst/>
          </p:spPr>
        </p:pic>
      </p:grpSp>
      <p:sp>
        <p:nvSpPr>
          <p:cNvPr id="446" name="Shape 446"/>
          <p:cNvSpPr/>
          <p:nvPr/>
        </p:nvSpPr>
        <p:spPr>
          <a:xfrm rot="30507">
            <a:off x="-221668" y="-185532"/>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447" name="Shape 447"/>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lang="en-US" sz="2775" dirty="0"/>
              <a:t>NEO4j </a:t>
            </a:r>
            <a:r>
              <a:rPr lang="zh-CN" altLang="en-US" sz="2775" dirty="0"/>
              <a:t>典型案例</a:t>
            </a:r>
            <a:endParaRPr sz="2775" dirty="0"/>
          </a:p>
        </p:txBody>
      </p:sp>
      <p:sp>
        <p:nvSpPr>
          <p:cNvPr id="448" name="Shape 448"/>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449" name="Shape 449"/>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450" name="Shape 450"/>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451" name="Shape 451"/>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452" name="Shape 452"/>
          <p:cNvSpPr/>
          <p:nvPr/>
        </p:nvSpPr>
        <p:spPr>
          <a:xfrm>
            <a:off x="-49959" y="3159445"/>
            <a:ext cx="4242563" cy="616942"/>
          </a:xfrm>
          <a:prstGeom prst="rightArrow">
            <a:avLst>
              <a:gd name="adj1" fmla="val 100000"/>
              <a:gd name="adj2" fmla="val 20585"/>
            </a:avLst>
          </a:prstGeom>
          <a:gradFill>
            <a:gsLst>
              <a:gs pos="0">
                <a:srgbClr val="CBCBCB">
                  <a:alpha val="30769"/>
                </a:srgbClr>
              </a:gs>
              <a:gs pos="0">
                <a:srgbClr val="B3B3B3">
                  <a:alpha val="30769"/>
                </a:srgbClr>
              </a:gs>
              <a:gs pos="50000">
                <a:srgbClr val="9B9B9B">
                  <a:alpha val="30769"/>
                </a:srgbClr>
              </a:gs>
              <a:gs pos="100000">
                <a:srgbClr val="B3B3B3">
                  <a:alpha val="30769"/>
                </a:srgbClr>
              </a:gs>
              <a:gs pos="100000">
                <a:srgbClr val="CBCBCB">
                  <a:alpha val="30769"/>
                </a:srgbClr>
              </a:gs>
            </a:gsLst>
            <a:lin ang="5400000"/>
          </a:gradFill>
          <a:ln w="3175">
            <a:miter lim="400000"/>
          </a:ln>
        </p:spPr>
        <p:txBody>
          <a:bodyPr lIns="25400" tIns="25400" rIns="25400" bIns="25400" anchor="ctr"/>
          <a:lstStyle/>
          <a:p>
            <a:pPr defTabSz="619125">
              <a:defRPr sz="2000">
                <a:solidFill>
                  <a:srgbClr val="FFFFFF"/>
                </a:solidFill>
              </a:defRPr>
            </a:pPr>
            <a:endParaRPr sz="1500"/>
          </a:p>
        </p:txBody>
      </p:sp>
      <p:sp>
        <p:nvSpPr>
          <p:cNvPr id="453" name="Shape 453"/>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454" name="Shape 454"/>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sz="2250" dirty="0"/>
              <a:t>IT</a:t>
            </a:r>
            <a:r>
              <a:rPr lang="zh-CN" altLang="en-US" sz="2250" dirty="0"/>
              <a:t>运营</a:t>
            </a:r>
            <a:endParaRPr sz="2250" dirty="0"/>
          </a:p>
        </p:txBody>
      </p:sp>
    </p:spTree>
    <p:extLst>
      <p:ext uri="{BB962C8B-B14F-4D97-AF65-F5344CB8AC3E}">
        <p14:creationId xmlns:p14="http://schemas.microsoft.com/office/powerpoint/2010/main" val="3450669761"/>
      </p:ext>
    </p:extLst>
  </p:cSld>
  <p:clrMapOvr>
    <a:masterClrMapping/>
  </p:clrMapOvr>
  <mc:AlternateContent xmlns:mc="http://schemas.openxmlformats.org/markup-compatibility/2006" xmlns:p14="http://schemas.microsoft.com/office/powerpoint/2010/main">
    <mc:Choice Requires="p14">
      <p:transition spd="med" p14:dur="600"/>
    </mc:Choice>
    <mc:Fallback xmlns="">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为何要用图数据库</a:t>
            </a:r>
          </a:p>
        </p:txBody>
      </p:sp>
      <p:graphicFrame>
        <p:nvGraphicFramePr>
          <p:cNvPr id="4" name="图示 3"/>
          <p:cNvGraphicFramePr/>
          <p:nvPr>
            <p:extLst>
              <p:ext uri="{D42A27DB-BD31-4B8C-83A1-F6EECF244321}">
                <p14:modId xmlns:p14="http://schemas.microsoft.com/office/powerpoint/2010/main" val="1866310754"/>
              </p:ext>
            </p:extLst>
          </p:nvPr>
        </p:nvGraphicFramePr>
        <p:xfrm>
          <a:off x="868683" y="1159280"/>
          <a:ext cx="5436639" cy="4577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图片 13"/>
          <p:cNvPicPr>
            <a:picLocks noChangeAspect="1"/>
          </p:cNvPicPr>
          <p:nvPr/>
        </p:nvPicPr>
        <p:blipFill>
          <a:blip r:embed="rId7"/>
          <a:stretch>
            <a:fillRect/>
          </a:stretch>
        </p:blipFill>
        <p:spPr>
          <a:xfrm>
            <a:off x="6866525" y="1281008"/>
            <a:ext cx="4389448" cy="4591473"/>
          </a:xfrm>
          <a:prstGeom prst="rect">
            <a:avLst/>
          </a:prstGeom>
        </p:spPr>
      </p:pic>
    </p:spTree>
    <p:extLst>
      <p:ext uri="{BB962C8B-B14F-4D97-AF65-F5344CB8AC3E}">
        <p14:creationId xmlns:p14="http://schemas.microsoft.com/office/powerpoint/2010/main" val="3136256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90952" y="112876"/>
            <a:ext cx="8519948" cy="864585"/>
          </a:xfrm>
        </p:spPr>
        <p:txBody>
          <a:bodyPr>
            <a:normAutofit fontScale="90000"/>
          </a:bodyPr>
          <a:lstStyle/>
          <a:p>
            <a:r>
              <a:rPr lang="zh-CN" altLang="en-US" dirty="0"/>
              <a:t>基于图的搜索</a:t>
            </a:r>
            <a:r>
              <a:rPr lang="en-US" altLang="zh-CN" dirty="0"/>
              <a:t>: </a:t>
            </a:r>
            <a:r>
              <a:rPr lang="zh-CN" altLang="en-US" dirty="0"/>
              <a:t>公司投资担保关系网</a:t>
            </a:r>
          </a:p>
        </p:txBody>
      </p:sp>
      <p:pic>
        <p:nvPicPr>
          <p:cNvPr id="2" name="图片 1"/>
          <p:cNvPicPr>
            <a:picLocks noChangeAspect="1"/>
          </p:cNvPicPr>
          <p:nvPr/>
        </p:nvPicPr>
        <p:blipFill>
          <a:blip r:embed="rId2"/>
          <a:stretch>
            <a:fillRect/>
          </a:stretch>
        </p:blipFill>
        <p:spPr>
          <a:xfrm>
            <a:off x="3093219" y="977461"/>
            <a:ext cx="5270903" cy="5024462"/>
          </a:xfrm>
          <a:prstGeom prst="rect">
            <a:avLst/>
          </a:prstGeom>
        </p:spPr>
      </p:pic>
    </p:spTree>
    <p:extLst>
      <p:ext uri="{BB962C8B-B14F-4D97-AF65-F5344CB8AC3E}">
        <p14:creationId xmlns:p14="http://schemas.microsoft.com/office/powerpoint/2010/main" val="318372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 name="pasted-image.jpg"/>
          <p:cNvPicPr>
            <a:picLocks noChangeAspect="1"/>
          </p:cNvPicPr>
          <p:nvPr/>
        </p:nvPicPr>
        <p:blipFill>
          <a:blip r:embed="rId2"/>
          <a:stretch>
            <a:fillRect/>
          </a:stretch>
        </p:blipFill>
        <p:spPr>
          <a:xfrm>
            <a:off x="2210277" y="-58370"/>
            <a:ext cx="13052143" cy="6974739"/>
          </a:xfrm>
          <a:prstGeom prst="rect">
            <a:avLst/>
          </a:prstGeom>
          <a:ln w="3175">
            <a:miter lim="400000"/>
          </a:ln>
        </p:spPr>
      </p:pic>
      <p:sp>
        <p:nvSpPr>
          <p:cNvPr id="457" name="Shape 457"/>
          <p:cNvSpPr/>
          <p:nvPr/>
        </p:nvSpPr>
        <p:spPr>
          <a:xfrm>
            <a:off x="3816139" y="5139779"/>
            <a:ext cx="5890685" cy="1789313"/>
          </a:xfrm>
          <a:prstGeom prst="rect">
            <a:avLst/>
          </a:prstGeom>
          <a:solidFill>
            <a:srgbClr val="FFFFFF">
              <a:alpha val="95104"/>
            </a:srgbClr>
          </a:solidFill>
          <a:ln w="3175">
            <a:miter lim="400000"/>
          </a:ln>
        </p:spPr>
        <p:txBody>
          <a:bodyPr lIns="25400" tIns="25400" rIns="25400" bIns="25400" anchor="ctr"/>
          <a:lstStyle/>
          <a:p>
            <a:pPr defTabSz="619125">
              <a:defRPr sz="2000">
                <a:solidFill>
                  <a:srgbClr val="FFFFFF"/>
                </a:solidFill>
              </a:defRPr>
            </a:pPr>
            <a:endParaRPr sz="1500"/>
          </a:p>
        </p:txBody>
      </p:sp>
      <p:sp>
        <p:nvSpPr>
          <p:cNvPr id="458" name="Shape 458"/>
          <p:cNvSpPr/>
          <p:nvPr/>
        </p:nvSpPr>
        <p:spPr>
          <a:xfrm>
            <a:off x="5734650" y="5564982"/>
            <a:ext cx="3771811" cy="649217"/>
          </a:xfrm>
          <a:prstGeom prst="rect">
            <a:avLst/>
          </a:prstGeom>
          <a:ln w="3175">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gn="l" defTabSz="584200">
              <a:defRPr sz="2500">
                <a:latin typeface="Bodoni SvtyTwo ITC TT-Book"/>
                <a:ea typeface="Bodoni SvtyTwo ITC TT-Book"/>
                <a:cs typeface="Bodoni SvtyTwo ITC TT-Book"/>
                <a:sym typeface="Bodoni SvtyTwo ITC TT-Book"/>
              </a:defRPr>
            </a:lvl1pPr>
          </a:lstStyle>
          <a:p>
            <a:r>
              <a:rPr lang="zh-CN" altLang="en-US" sz="1875" dirty="0"/>
              <a:t>使用</a:t>
            </a:r>
            <a:r>
              <a:rPr sz="1875" dirty="0"/>
              <a:t> Neo4j </a:t>
            </a:r>
            <a:r>
              <a:rPr lang="zh-CN" altLang="en-US" sz="1875" dirty="0"/>
              <a:t>为大型电信服务提供商进行网络拓扑分析</a:t>
            </a:r>
            <a:endParaRPr sz="1875" dirty="0"/>
          </a:p>
        </p:txBody>
      </p:sp>
      <p:sp>
        <p:nvSpPr>
          <p:cNvPr id="459" name="Shape 459"/>
          <p:cNvSpPr/>
          <p:nvPr/>
        </p:nvSpPr>
        <p:spPr>
          <a:xfrm rot="30507">
            <a:off x="-221668" y="-185532"/>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460" name="Shape 460"/>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lang="en-US" sz="2775" dirty="0"/>
              <a:t>NEO4j </a:t>
            </a:r>
            <a:r>
              <a:rPr lang="zh-CN" altLang="en-US" sz="2775" dirty="0"/>
              <a:t>典型案例</a:t>
            </a:r>
            <a:endParaRPr sz="2775" dirty="0"/>
          </a:p>
        </p:txBody>
      </p:sp>
      <p:sp>
        <p:nvSpPr>
          <p:cNvPr id="461" name="Shape 461"/>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462" name="Shape 462"/>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463" name="Shape 463"/>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464" name="Shape 464"/>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465" name="Shape 465"/>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466" name="Shape 466"/>
          <p:cNvSpPr/>
          <p:nvPr/>
        </p:nvSpPr>
        <p:spPr>
          <a:xfrm>
            <a:off x="-49959" y="3771276"/>
            <a:ext cx="4242563" cy="616942"/>
          </a:xfrm>
          <a:prstGeom prst="rightArrow">
            <a:avLst>
              <a:gd name="adj1" fmla="val 100000"/>
              <a:gd name="adj2" fmla="val 20585"/>
            </a:avLst>
          </a:prstGeom>
          <a:gradFill>
            <a:gsLst>
              <a:gs pos="0">
                <a:srgbClr val="CBCBCB">
                  <a:alpha val="30769"/>
                </a:srgbClr>
              </a:gs>
              <a:gs pos="0">
                <a:srgbClr val="B3B3B3">
                  <a:alpha val="30769"/>
                </a:srgbClr>
              </a:gs>
              <a:gs pos="50000">
                <a:srgbClr val="9B9B9B">
                  <a:alpha val="30769"/>
                </a:srgbClr>
              </a:gs>
              <a:gs pos="100000">
                <a:srgbClr val="B3B3B3">
                  <a:alpha val="30769"/>
                </a:srgbClr>
              </a:gs>
              <a:gs pos="100000">
                <a:srgbClr val="CBCBCB">
                  <a:alpha val="30769"/>
                </a:srgbClr>
              </a:gs>
            </a:gsLst>
            <a:lin ang="5400000"/>
          </a:gradFill>
          <a:ln w="3175">
            <a:miter lim="400000"/>
          </a:ln>
        </p:spPr>
        <p:txBody>
          <a:bodyPr lIns="25400" tIns="25400" rIns="25400" bIns="25400" anchor="ctr"/>
          <a:lstStyle/>
          <a:p>
            <a:pPr defTabSz="619125">
              <a:defRPr sz="2000">
                <a:solidFill>
                  <a:srgbClr val="FFFFFF"/>
                </a:solidFill>
              </a:defRPr>
            </a:pPr>
            <a:endParaRPr sz="1500"/>
          </a:p>
        </p:txBody>
      </p:sp>
      <p:sp>
        <p:nvSpPr>
          <p:cNvPr id="467" name="Shape 467"/>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sz="2250" dirty="0"/>
              <a:t>IT</a:t>
            </a:r>
            <a:r>
              <a:rPr lang="zh-CN" altLang="en-US" sz="2250" dirty="0"/>
              <a:t>运营</a:t>
            </a:r>
            <a:endParaRPr sz="2250" dirty="0"/>
          </a:p>
        </p:txBody>
      </p:sp>
      <p:pic>
        <p:nvPicPr>
          <p:cNvPr id="468" name="pasted-image.png"/>
          <p:cNvPicPr>
            <a:picLocks noChangeAspect="1"/>
          </p:cNvPicPr>
          <p:nvPr/>
        </p:nvPicPr>
        <p:blipFill>
          <a:blip r:embed="rId3"/>
          <a:srcRect l="24863" r="24863"/>
          <a:stretch>
            <a:fillRect/>
          </a:stretch>
        </p:blipFill>
        <p:spPr>
          <a:xfrm>
            <a:off x="4662959" y="5402992"/>
            <a:ext cx="1032891" cy="966836"/>
          </a:xfrm>
          <a:prstGeom prst="rect">
            <a:avLst/>
          </a:prstGeom>
          <a:ln w="3175">
            <a:miter lim="400000"/>
          </a:ln>
        </p:spPr>
      </p:pic>
    </p:spTree>
    <p:extLst>
      <p:ext uri="{BB962C8B-B14F-4D97-AF65-F5344CB8AC3E}">
        <p14:creationId xmlns:p14="http://schemas.microsoft.com/office/powerpoint/2010/main" val="3122059480"/>
      </p:ext>
    </p:extLst>
  </p:cSld>
  <p:clrMapOvr>
    <a:masterClrMapping/>
  </p:clrMapOvr>
  <mc:AlternateContent xmlns:mc="http://schemas.openxmlformats.org/markup-compatibility/2006" xmlns:p14="http://schemas.microsoft.com/office/powerpoint/2010/main">
    <mc:Choice Requires="p14">
      <p:transition spd="med" p14:dur="600"/>
    </mc:Choice>
    <mc:Fallback xmlns="">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网络和</a:t>
            </a:r>
            <a:r>
              <a:rPr lang="en-US" altLang="zh-CN" dirty="0"/>
              <a:t>IT</a:t>
            </a:r>
            <a:r>
              <a:rPr lang="zh-CN" altLang="en-US" dirty="0"/>
              <a:t>运营</a:t>
            </a:r>
          </a:p>
        </p:txBody>
      </p:sp>
      <p:grpSp>
        <p:nvGrpSpPr>
          <p:cNvPr id="5" name="Group 9"/>
          <p:cNvGrpSpPr/>
          <p:nvPr/>
        </p:nvGrpSpPr>
        <p:grpSpPr>
          <a:xfrm>
            <a:off x="1916918" y="977461"/>
            <a:ext cx="8147958" cy="5698672"/>
            <a:chOff x="4825998" y="837263"/>
            <a:chExt cx="3969928" cy="2549411"/>
          </a:xfrm>
        </p:grpSpPr>
        <p:sp>
          <p:nvSpPr>
            <p:cNvPr id="6" name="Oval 8"/>
            <p:cNvSpPr/>
            <p:nvPr/>
          </p:nvSpPr>
          <p:spPr>
            <a:xfrm>
              <a:off x="4825998" y="837263"/>
              <a:ext cx="3969928" cy="2549411"/>
            </a:xfrm>
            <a:prstGeom prst="ellipse">
              <a:avLst/>
            </a:prstGeom>
            <a:gradFill flip="none" rotWithShape="1">
              <a:gsLst>
                <a:gs pos="0">
                  <a:schemeClr val="accent1">
                    <a:lumMod val="20000"/>
                    <a:lumOff val="80000"/>
                  </a:schemeClr>
                </a:gs>
                <a:gs pos="100000">
                  <a:schemeClr val="bg1">
                    <a:lumMod val="95000"/>
                    <a:alpha val="0"/>
                  </a:schemeClr>
                </a:gs>
                <a:gs pos="58000">
                  <a:schemeClr val="accent1">
                    <a:lumMod val="20000"/>
                    <a:lumOff val="80000"/>
                    <a:alpha val="9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7" name="Picture 7" descr="Data Networ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56830" y="940740"/>
              <a:ext cx="3474603" cy="2434168"/>
            </a:xfrm>
            <a:prstGeom prst="rect">
              <a:avLst/>
            </a:prstGeom>
          </p:spPr>
        </p:pic>
      </p:grpSp>
    </p:spTree>
    <p:extLst>
      <p:ext uri="{BB962C8B-B14F-4D97-AF65-F5344CB8AC3E}">
        <p14:creationId xmlns:p14="http://schemas.microsoft.com/office/powerpoint/2010/main" val="1657351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pasted-image.jpg"/>
          <p:cNvPicPr>
            <a:picLocks noChangeAspect="1"/>
          </p:cNvPicPr>
          <p:nvPr/>
        </p:nvPicPr>
        <p:blipFill>
          <a:blip r:embed="rId2"/>
          <a:stretch>
            <a:fillRect/>
          </a:stretch>
        </p:blipFill>
        <p:spPr>
          <a:xfrm>
            <a:off x="4200670" y="-335715"/>
            <a:ext cx="10803014" cy="7202009"/>
          </a:xfrm>
          <a:prstGeom prst="rect">
            <a:avLst/>
          </a:prstGeom>
          <a:ln w="3175">
            <a:miter lim="400000"/>
          </a:ln>
        </p:spPr>
      </p:pic>
      <p:sp>
        <p:nvSpPr>
          <p:cNvPr id="471" name="Shape 471"/>
          <p:cNvSpPr/>
          <p:nvPr/>
        </p:nvSpPr>
        <p:spPr>
          <a:xfrm>
            <a:off x="3816139" y="5043995"/>
            <a:ext cx="6131956" cy="1885097"/>
          </a:xfrm>
          <a:prstGeom prst="rect">
            <a:avLst/>
          </a:prstGeom>
          <a:solidFill>
            <a:srgbClr val="FFFFFF">
              <a:alpha val="95104"/>
            </a:srgbClr>
          </a:solidFill>
          <a:ln w="3175">
            <a:miter lim="400000"/>
          </a:ln>
        </p:spPr>
        <p:txBody>
          <a:bodyPr lIns="25400" tIns="25400" rIns="25400" bIns="25400" anchor="ctr"/>
          <a:lstStyle/>
          <a:p>
            <a:pPr defTabSz="619125">
              <a:defRPr sz="2000">
                <a:solidFill>
                  <a:srgbClr val="FFFFFF"/>
                </a:solidFill>
              </a:defRPr>
            </a:pPr>
            <a:endParaRPr sz="1500"/>
          </a:p>
        </p:txBody>
      </p:sp>
      <p:sp>
        <p:nvSpPr>
          <p:cNvPr id="472" name="Shape 472"/>
          <p:cNvSpPr/>
          <p:nvPr/>
        </p:nvSpPr>
        <p:spPr>
          <a:xfrm>
            <a:off x="6108221" y="5460206"/>
            <a:ext cx="3533162" cy="649217"/>
          </a:xfrm>
          <a:prstGeom prst="rect">
            <a:avLst/>
          </a:prstGeom>
          <a:ln w="3175">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gn="l" defTabSz="584200">
              <a:defRPr sz="2500">
                <a:latin typeface="Bodoni SvtyTwo ITC TT-Book"/>
                <a:ea typeface="Bodoni SvtyTwo ITC TT-Book"/>
                <a:cs typeface="Bodoni SvtyTwo ITC TT-Book"/>
                <a:sym typeface="Bodoni SvtyTwo ITC TT-Book"/>
              </a:defRPr>
            </a:lvl1pPr>
          </a:lstStyle>
          <a:p>
            <a:r>
              <a:rPr lang="zh-CN" altLang="en-US" sz="1875" dirty="0"/>
              <a:t>瑞银 </a:t>
            </a:r>
            <a:r>
              <a:rPr lang="en-US" altLang="zh-CN" sz="1875" dirty="0"/>
              <a:t>(</a:t>
            </a:r>
            <a:r>
              <a:rPr sz="1875" dirty="0"/>
              <a:t>UBS</a:t>
            </a:r>
            <a:r>
              <a:rPr lang="en-US" sz="1875" dirty="0"/>
              <a:t>)</a:t>
            </a:r>
            <a:r>
              <a:rPr sz="1875" dirty="0"/>
              <a:t> </a:t>
            </a:r>
            <a:r>
              <a:rPr lang="zh-CN" altLang="en-US" sz="1875" dirty="0"/>
              <a:t>获得 </a:t>
            </a:r>
            <a:r>
              <a:rPr sz="1875" dirty="0"/>
              <a:t>2014“</a:t>
            </a:r>
            <a:r>
              <a:rPr lang="zh-CN" altLang="en-US" sz="1875" dirty="0"/>
              <a:t>最佳身份和访问管理 </a:t>
            </a:r>
            <a:r>
              <a:rPr lang="en-US" altLang="zh-CN" sz="1875" dirty="0"/>
              <a:t>App</a:t>
            </a:r>
            <a:r>
              <a:rPr sz="1875" dirty="0"/>
              <a:t>”</a:t>
            </a:r>
            <a:r>
              <a:rPr lang="zh-CN" altLang="en-US" sz="1875" dirty="0"/>
              <a:t>奖</a:t>
            </a:r>
            <a:r>
              <a:rPr lang="en-US" altLang="zh-CN" sz="1875" dirty="0"/>
              <a:t>.</a:t>
            </a:r>
            <a:endParaRPr sz="1875" dirty="0"/>
          </a:p>
        </p:txBody>
      </p:sp>
      <p:sp>
        <p:nvSpPr>
          <p:cNvPr id="473" name="Shape 473"/>
          <p:cNvSpPr/>
          <p:nvPr/>
        </p:nvSpPr>
        <p:spPr>
          <a:xfrm rot="30507">
            <a:off x="-221668" y="-185532"/>
            <a:ext cx="4727891" cy="7275848"/>
          </a:xfrm>
          <a:prstGeom prst="rect">
            <a:avLst/>
          </a:prstGeom>
          <a:gradFill>
            <a:gsLst>
              <a:gs pos="917">
                <a:srgbClr val="E1E1E1"/>
              </a:gs>
              <a:gs pos="37902">
                <a:srgbClr val="F0EFF0"/>
              </a:gs>
              <a:gs pos="100000">
                <a:srgbClr val="FEFDFF"/>
              </a:gs>
            </a:gsLst>
          </a:gradFill>
          <a:ln w="3175">
            <a:miter lim="400000"/>
          </a:ln>
          <a:effectLst>
            <a:outerShdw blurRad="152400" dir="5400000" rotWithShape="0">
              <a:srgbClr val="000000">
                <a:alpha val="50000"/>
              </a:srgbClr>
            </a:outerShdw>
          </a:effectLst>
        </p:spPr>
        <p:txBody>
          <a:bodyPr lIns="25400" tIns="25400" rIns="25400" bIns="25400" anchor="ctr"/>
          <a:lstStyle/>
          <a:p>
            <a:pPr defTabSz="619125">
              <a:defRPr sz="2000">
                <a:solidFill>
                  <a:srgbClr val="FFFFFF"/>
                </a:solidFill>
              </a:defRPr>
            </a:pPr>
            <a:endParaRPr sz="1500"/>
          </a:p>
        </p:txBody>
      </p:sp>
      <p:sp>
        <p:nvSpPr>
          <p:cNvPr id="474" name="Shape 474"/>
          <p:cNvSpPr/>
          <p:nvPr/>
        </p:nvSpPr>
        <p:spPr>
          <a:xfrm>
            <a:off x="410342" y="728263"/>
            <a:ext cx="2542363" cy="478336"/>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700">
                <a:latin typeface="Helvetica Neue Bold Condensed"/>
                <a:ea typeface="Helvetica Neue Bold Condensed"/>
                <a:cs typeface="Helvetica Neue Bold Condensed"/>
                <a:sym typeface="Helvetica Neue Bold Condensed"/>
              </a:defRPr>
            </a:lvl1pPr>
          </a:lstStyle>
          <a:p>
            <a:r>
              <a:rPr lang="en-US" sz="2775" dirty="0"/>
              <a:t>NEO4j </a:t>
            </a:r>
            <a:r>
              <a:rPr lang="zh-CN" altLang="en-US" sz="2775" dirty="0"/>
              <a:t>典型案例</a:t>
            </a:r>
            <a:endParaRPr sz="2775" dirty="0"/>
          </a:p>
        </p:txBody>
      </p:sp>
      <p:sp>
        <p:nvSpPr>
          <p:cNvPr id="475" name="Shape 475"/>
          <p:cNvSpPr/>
          <p:nvPr/>
        </p:nvSpPr>
        <p:spPr>
          <a:xfrm>
            <a:off x="399383" y="140709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实时推荐</a:t>
            </a:r>
            <a:endParaRPr sz="2250" dirty="0"/>
          </a:p>
        </p:txBody>
      </p:sp>
      <p:sp>
        <p:nvSpPr>
          <p:cNvPr id="476" name="Shape 476"/>
          <p:cNvSpPr/>
          <p:nvPr/>
        </p:nvSpPr>
        <p:spPr>
          <a:xfrm>
            <a:off x="399384" y="2029680"/>
            <a:ext cx="149399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主数据管理</a:t>
            </a:r>
            <a:endParaRPr sz="2250" dirty="0"/>
          </a:p>
        </p:txBody>
      </p:sp>
      <p:sp>
        <p:nvSpPr>
          <p:cNvPr id="477" name="Shape 477"/>
          <p:cNvSpPr/>
          <p:nvPr/>
        </p:nvSpPr>
        <p:spPr>
          <a:xfrm>
            <a:off x="399384" y="2652270"/>
            <a:ext cx="1205458"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欺诈检测</a:t>
            </a:r>
            <a:endParaRPr sz="2250" dirty="0"/>
          </a:p>
        </p:txBody>
      </p:sp>
      <p:sp>
        <p:nvSpPr>
          <p:cNvPr id="478" name="Shape 478"/>
          <p:cNvSpPr/>
          <p:nvPr/>
        </p:nvSpPr>
        <p:spPr>
          <a:xfrm>
            <a:off x="399383" y="4507007"/>
            <a:ext cx="4127171" cy="328295"/>
          </a:xfrm>
          <a:prstGeom prst="rect">
            <a:avLst/>
          </a:prstGeom>
          <a:ln w="3175">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defTabSz="825500">
              <a:lnSpc>
                <a:spcPct val="80000"/>
              </a:lnSpc>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身份和访问管理</a:t>
            </a:r>
            <a:endParaRPr sz="2250" dirty="0"/>
          </a:p>
        </p:txBody>
      </p:sp>
      <p:sp>
        <p:nvSpPr>
          <p:cNvPr id="479" name="Shape 479"/>
          <p:cNvSpPr/>
          <p:nvPr/>
        </p:nvSpPr>
        <p:spPr>
          <a:xfrm>
            <a:off x="399383" y="3269143"/>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基于图的搜索</a:t>
            </a:r>
            <a:endParaRPr sz="2250" dirty="0"/>
          </a:p>
        </p:txBody>
      </p:sp>
      <p:sp>
        <p:nvSpPr>
          <p:cNvPr id="480" name="Shape 480"/>
          <p:cNvSpPr/>
          <p:nvPr/>
        </p:nvSpPr>
        <p:spPr>
          <a:xfrm>
            <a:off x="409681" y="3873074"/>
            <a:ext cx="1782539" cy="397545"/>
          </a:xfrm>
          <a:prstGeom prst="rect">
            <a:avLst/>
          </a:prstGeom>
          <a:ln w="3175">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defTabSz="825500">
              <a:defRPr sz="3000">
                <a:solidFill>
                  <a:srgbClr val="53585F"/>
                </a:solidFill>
                <a:latin typeface="Helvetica Neue Bold Condensed"/>
                <a:ea typeface="Helvetica Neue Bold Condensed"/>
                <a:cs typeface="Helvetica Neue Bold Condensed"/>
                <a:sym typeface="Helvetica Neue Bold Condensed"/>
              </a:defRPr>
            </a:lvl1pPr>
          </a:lstStyle>
          <a:p>
            <a:r>
              <a:rPr lang="zh-CN" altLang="en-US" sz="2250" dirty="0"/>
              <a:t>网络和</a:t>
            </a:r>
            <a:r>
              <a:rPr lang="en-US" sz="2250" dirty="0"/>
              <a:t>IT</a:t>
            </a:r>
            <a:r>
              <a:rPr lang="zh-CN" altLang="en-US" sz="2250" dirty="0"/>
              <a:t>运营</a:t>
            </a:r>
            <a:endParaRPr sz="2250" dirty="0"/>
          </a:p>
        </p:txBody>
      </p:sp>
      <p:sp>
        <p:nvSpPr>
          <p:cNvPr id="481" name="Shape 481"/>
          <p:cNvSpPr/>
          <p:nvPr/>
        </p:nvSpPr>
        <p:spPr>
          <a:xfrm>
            <a:off x="-49959" y="4395881"/>
            <a:ext cx="4242563" cy="616941"/>
          </a:xfrm>
          <a:prstGeom prst="rightArrow">
            <a:avLst>
              <a:gd name="adj1" fmla="val 100000"/>
              <a:gd name="adj2" fmla="val 20585"/>
            </a:avLst>
          </a:prstGeom>
          <a:gradFill>
            <a:gsLst>
              <a:gs pos="0">
                <a:srgbClr val="CBCBCB">
                  <a:alpha val="30769"/>
                </a:srgbClr>
              </a:gs>
              <a:gs pos="0">
                <a:srgbClr val="B3B3B3">
                  <a:alpha val="30769"/>
                </a:srgbClr>
              </a:gs>
              <a:gs pos="50000">
                <a:srgbClr val="9B9B9B">
                  <a:alpha val="30769"/>
                </a:srgbClr>
              </a:gs>
              <a:gs pos="100000">
                <a:srgbClr val="B3B3B3">
                  <a:alpha val="30769"/>
                </a:srgbClr>
              </a:gs>
              <a:gs pos="100000">
                <a:srgbClr val="CBCBCB">
                  <a:alpha val="30769"/>
                </a:srgbClr>
              </a:gs>
            </a:gsLst>
            <a:lin ang="5400000"/>
          </a:gradFill>
          <a:ln w="3175">
            <a:miter lim="400000"/>
          </a:ln>
        </p:spPr>
        <p:txBody>
          <a:bodyPr lIns="25400" tIns="25400" rIns="25400" bIns="25400" anchor="ctr"/>
          <a:lstStyle/>
          <a:p>
            <a:pPr defTabSz="619125">
              <a:defRPr sz="2000">
                <a:solidFill>
                  <a:srgbClr val="FFFFFF"/>
                </a:solidFill>
              </a:defRPr>
            </a:pPr>
            <a:endParaRPr sz="1500"/>
          </a:p>
        </p:txBody>
      </p:sp>
      <p:pic>
        <p:nvPicPr>
          <p:cNvPr id="482" name="pasted-image.png"/>
          <p:cNvPicPr>
            <a:picLocks noChangeAspect="1"/>
          </p:cNvPicPr>
          <p:nvPr/>
        </p:nvPicPr>
        <p:blipFill>
          <a:blip r:embed="rId3"/>
          <a:srcRect l="8509" t="8608" r="8227" b="8571"/>
          <a:stretch>
            <a:fillRect/>
          </a:stretch>
        </p:blipFill>
        <p:spPr>
          <a:xfrm>
            <a:off x="4795079" y="5346812"/>
            <a:ext cx="1085052" cy="1079276"/>
          </a:xfrm>
          <a:custGeom>
            <a:avLst/>
            <a:gdLst/>
            <a:ahLst/>
            <a:cxnLst>
              <a:cxn ang="0">
                <a:pos x="wd2" y="hd2"/>
              </a:cxn>
              <a:cxn ang="5400000">
                <a:pos x="wd2" y="hd2"/>
              </a:cxn>
              <a:cxn ang="10800000">
                <a:pos x="wd2" y="hd2"/>
              </a:cxn>
              <a:cxn ang="16200000">
                <a:pos x="wd2" y="hd2"/>
              </a:cxn>
            </a:cxnLst>
            <a:rect l="0" t="0" r="r" b="b"/>
            <a:pathLst>
              <a:path w="21509" h="21575" extrusionOk="0">
                <a:moveTo>
                  <a:pt x="11490" y="5"/>
                </a:moveTo>
                <a:cubicBezTo>
                  <a:pt x="10373" y="-25"/>
                  <a:pt x="8906" y="74"/>
                  <a:pt x="8227" y="255"/>
                </a:cubicBezTo>
                <a:cubicBezTo>
                  <a:pt x="5144" y="1077"/>
                  <a:pt x="2728" y="2945"/>
                  <a:pt x="1306" y="5604"/>
                </a:cubicBezTo>
                <a:cubicBezTo>
                  <a:pt x="451" y="7203"/>
                  <a:pt x="33" y="8893"/>
                  <a:pt x="2" y="10555"/>
                </a:cubicBezTo>
                <a:cubicBezTo>
                  <a:pt x="-91" y="15542"/>
                  <a:pt x="3269" y="20262"/>
                  <a:pt x="8551" y="21384"/>
                </a:cubicBezTo>
                <a:cubicBezTo>
                  <a:pt x="9146" y="21510"/>
                  <a:pt x="9937" y="21575"/>
                  <a:pt x="10735" y="21575"/>
                </a:cubicBezTo>
                <a:cubicBezTo>
                  <a:pt x="11533" y="21574"/>
                  <a:pt x="12342" y="21511"/>
                  <a:pt x="12959" y="21384"/>
                </a:cubicBezTo>
                <a:cubicBezTo>
                  <a:pt x="17171" y="20519"/>
                  <a:pt x="20442" y="17235"/>
                  <a:pt x="21332" y="12983"/>
                </a:cubicBezTo>
                <a:cubicBezTo>
                  <a:pt x="21461" y="12366"/>
                  <a:pt x="21509" y="11758"/>
                  <a:pt x="21509" y="10781"/>
                </a:cubicBezTo>
                <a:cubicBezTo>
                  <a:pt x="21509" y="9192"/>
                  <a:pt x="21320" y="8145"/>
                  <a:pt x="20807" y="6842"/>
                </a:cubicBezTo>
                <a:cubicBezTo>
                  <a:pt x="19384" y="3233"/>
                  <a:pt x="16245" y="693"/>
                  <a:pt x="12452" y="83"/>
                </a:cubicBezTo>
                <a:cubicBezTo>
                  <a:pt x="12199" y="42"/>
                  <a:pt x="11862" y="15"/>
                  <a:pt x="11490" y="5"/>
                </a:cubicBezTo>
                <a:close/>
              </a:path>
            </a:pathLst>
          </a:custGeom>
          <a:ln w="3175">
            <a:miter lim="400000"/>
          </a:ln>
        </p:spPr>
      </p:pic>
    </p:spTree>
    <p:extLst>
      <p:ext uri="{BB962C8B-B14F-4D97-AF65-F5344CB8AC3E}">
        <p14:creationId xmlns:p14="http://schemas.microsoft.com/office/powerpoint/2010/main" val="2860853629"/>
      </p:ext>
    </p:extLst>
  </p:cSld>
  <p:clrMapOvr>
    <a:masterClrMapping/>
  </p:clrMapOvr>
  <mc:AlternateContent xmlns:mc="http://schemas.openxmlformats.org/markup-compatibility/2006" xmlns:p14="http://schemas.microsoft.com/office/powerpoint/2010/main">
    <mc:Choice Requires="p14">
      <p:transition spd="med" p14:dur="600"/>
    </mc:Choice>
    <mc:Fallback xmlns="">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身份和访问管理</a:t>
            </a:r>
          </a:p>
        </p:txBody>
      </p:sp>
      <p:pic>
        <p:nvPicPr>
          <p:cNvPr id="5" name="图片 4"/>
          <p:cNvPicPr>
            <a:picLocks noChangeAspect="1"/>
          </p:cNvPicPr>
          <p:nvPr/>
        </p:nvPicPr>
        <p:blipFill>
          <a:blip r:embed="rId2"/>
          <a:stretch>
            <a:fillRect/>
          </a:stretch>
        </p:blipFill>
        <p:spPr>
          <a:xfrm>
            <a:off x="3656604" y="1218042"/>
            <a:ext cx="4447810" cy="5536875"/>
          </a:xfrm>
          <a:prstGeom prst="rect">
            <a:avLst/>
          </a:prstGeom>
        </p:spPr>
      </p:pic>
      <p:sp>
        <p:nvSpPr>
          <p:cNvPr id="6" name="文本框 5"/>
          <p:cNvSpPr txBox="1"/>
          <p:nvPr/>
        </p:nvSpPr>
        <p:spPr>
          <a:xfrm>
            <a:off x="1088571" y="1823357"/>
            <a:ext cx="646331" cy="1477328"/>
          </a:xfrm>
          <a:prstGeom prst="rect">
            <a:avLst/>
          </a:prstGeom>
          <a:noFill/>
        </p:spPr>
        <p:txBody>
          <a:bodyPr wrap="none" rtlCol="0">
            <a:spAutoFit/>
          </a:bodyPr>
          <a:lstStyle/>
          <a:p>
            <a:r>
              <a:rPr lang="zh-CN" altLang="en-US" dirty="0"/>
              <a:t>管理</a:t>
            </a:r>
            <a:endParaRPr lang="en-US" altLang="zh-CN" dirty="0"/>
          </a:p>
          <a:p>
            <a:r>
              <a:rPr lang="zh-CN" altLang="en-US" dirty="0"/>
              <a:t>组</a:t>
            </a:r>
            <a:endParaRPr lang="en-US" altLang="zh-CN" dirty="0"/>
          </a:p>
          <a:p>
            <a:r>
              <a:rPr lang="zh-CN" altLang="en-US" dirty="0"/>
              <a:t>公司</a:t>
            </a:r>
            <a:endParaRPr lang="en-US" altLang="zh-CN" dirty="0"/>
          </a:p>
          <a:p>
            <a:r>
              <a:rPr lang="zh-CN" altLang="en-US" dirty="0"/>
              <a:t>员工</a:t>
            </a:r>
            <a:endParaRPr lang="en-US" altLang="zh-CN" dirty="0"/>
          </a:p>
          <a:p>
            <a:r>
              <a:rPr lang="zh-CN" altLang="en-US" dirty="0"/>
              <a:t>账号</a:t>
            </a:r>
          </a:p>
        </p:txBody>
      </p:sp>
    </p:spTree>
    <p:extLst>
      <p:ext uri="{BB962C8B-B14F-4D97-AF65-F5344CB8AC3E}">
        <p14:creationId xmlns:p14="http://schemas.microsoft.com/office/powerpoint/2010/main" val="1397002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125363"/>
            <a:ext cx="12192000" cy="701252"/>
          </a:xfrm>
          <a:prstGeom prst="rect">
            <a:avLst/>
          </a:prstGeom>
          <a:solidFill>
            <a:srgbClr val="E2F0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accent1"/>
              </a:solidFill>
              <a:latin typeface="Helvetica Neue"/>
              <a:cs typeface="Helvetica Neue"/>
            </a:endParaRPr>
          </a:p>
        </p:txBody>
      </p:sp>
      <p:sp>
        <p:nvSpPr>
          <p:cNvPr id="2" name="Title 1"/>
          <p:cNvSpPr>
            <a:spLocks noGrp="1"/>
          </p:cNvSpPr>
          <p:nvPr>
            <p:ph type="title"/>
          </p:nvPr>
        </p:nvSpPr>
        <p:spPr>
          <a:xfrm>
            <a:off x="2490951" y="112876"/>
            <a:ext cx="7982865" cy="864585"/>
          </a:xfrm>
        </p:spPr>
        <p:txBody>
          <a:bodyPr>
            <a:normAutofit/>
          </a:bodyPr>
          <a:lstStyle/>
          <a:p>
            <a:r>
              <a:rPr lang="zh-CN" altLang="en-US" dirty="0"/>
              <a:t>更多成功案例</a:t>
            </a:r>
            <a:endParaRPr lang="en-US" dirty="0"/>
          </a:p>
        </p:txBody>
      </p:sp>
      <p:sp>
        <p:nvSpPr>
          <p:cNvPr id="7" name="TextBox 6"/>
          <p:cNvSpPr txBox="1"/>
          <p:nvPr/>
        </p:nvSpPr>
        <p:spPr>
          <a:xfrm>
            <a:off x="5942714" y="1213174"/>
            <a:ext cx="1675893"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2"/>
                </a:solidFill>
                <a:latin typeface="Helvetica Neue"/>
                <a:cs typeface="Helvetica Neue"/>
              </a:rPr>
              <a:t>网络和数据中心</a:t>
            </a:r>
            <a:endParaRPr lang="en-US" sz="1600" b="1" dirty="0">
              <a:solidFill>
                <a:schemeClr val="accent2"/>
              </a:solidFill>
              <a:latin typeface="Helvetica Neue"/>
              <a:cs typeface="Helvetica Neue"/>
            </a:endParaRPr>
          </a:p>
        </p:txBody>
      </p:sp>
      <p:sp>
        <p:nvSpPr>
          <p:cNvPr id="90" name="TextBox 89"/>
          <p:cNvSpPr txBox="1"/>
          <p:nvPr/>
        </p:nvSpPr>
        <p:spPr>
          <a:xfrm>
            <a:off x="7288030" y="1213174"/>
            <a:ext cx="1946633"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2"/>
                </a:solidFill>
                <a:latin typeface="Helvetica Neue"/>
                <a:cs typeface="Helvetica Neue"/>
              </a:rPr>
              <a:t>主数据管理</a:t>
            </a:r>
            <a:endParaRPr lang="en-US" sz="1600" b="1" dirty="0">
              <a:solidFill>
                <a:schemeClr val="accent2"/>
              </a:solidFill>
              <a:latin typeface="Helvetica Neue"/>
              <a:cs typeface="Helvetica Neue"/>
            </a:endParaRPr>
          </a:p>
        </p:txBody>
      </p:sp>
      <p:sp>
        <p:nvSpPr>
          <p:cNvPr id="91" name="TextBox 90"/>
          <p:cNvSpPr txBox="1"/>
          <p:nvPr/>
        </p:nvSpPr>
        <p:spPr>
          <a:xfrm>
            <a:off x="848884" y="1213174"/>
            <a:ext cx="1530859"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2"/>
                </a:solidFill>
                <a:latin typeface="Helvetica Neue"/>
                <a:cs typeface="Helvetica Neue"/>
              </a:rPr>
              <a:t>社交</a:t>
            </a:r>
            <a:endParaRPr lang="en-US" sz="1600" b="1" dirty="0">
              <a:solidFill>
                <a:schemeClr val="accent2"/>
              </a:solidFill>
              <a:latin typeface="Helvetica Neue"/>
              <a:cs typeface="Helvetica Neue"/>
            </a:endParaRPr>
          </a:p>
        </p:txBody>
      </p:sp>
      <p:sp>
        <p:nvSpPr>
          <p:cNvPr id="93" name="TextBox 92"/>
          <p:cNvSpPr txBox="1"/>
          <p:nvPr/>
        </p:nvSpPr>
        <p:spPr>
          <a:xfrm>
            <a:off x="2912257" y="1223498"/>
            <a:ext cx="1530859"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2"/>
                </a:solidFill>
                <a:latin typeface="Helvetica Neue"/>
                <a:cs typeface="Helvetica Neue"/>
              </a:rPr>
              <a:t>推荐</a:t>
            </a:r>
            <a:endParaRPr lang="en-US" sz="1600" b="1" dirty="0">
              <a:solidFill>
                <a:schemeClr val="accent2"/>
              </a:solidFill>
              <a:latin typeface="Helvetica Neue"/>
              <a:cs typeface="Helvetica Neue"/>
            </a:endParaRPr>
          </a:p>
        </p:txBody>
      </p:sp>
      <p:sp>
        <p:nvSpPr>
          <p:cNvPr id="94" name="TextBox 93"/>
          <p:cNvSpPr txBox="1"/>
          <p:nvPr/>
        </p:nvSpPr>
        <p:spPr>
          <a:xfrm>
            <a:off x="8963923" y="1197742"/>
            <a:ext cx="1397691"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2"/>
                </a:solidFill>
                <a:latin typeface="Helvetica Neue"/>
                <a:cs typeface="Helvetica Neue"/>
              </a:rPr>
              <a:t>身份和访问</a:t>
            </a:r>
            <a:endParaRPr lang="en-US" sz="1600" b="1" dirty="0">
              <a:solidFill>
                <a:schemeClr val="accent2"/>
              </a:solidFill>
              <a:latin typeface="Helvetica Neue"/>
              <a:cs typeface="Helvetica Neue"/>
            </a:endParaRPr>
          </a:p>
        </p:txBody>
      </p:sp>
      <p:sp>
        <p:nvSpPr>
          <p:cNvPr id="95" name="TextBox 94"/>
          <p:cNvSpPr txBox="1"/>
          <p:nvPr/>
        </p:nvSpPr>
        <p:spPr>
          <a:xfrm>
            <a:off x="4635928" y="1197742"/>
            <a:ext cx="1329776"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2"/>
                </a:solidFill>
                <a:latin typeface="Helvetica Neue"/>
                <a:cs typeface="Helvetica Neue"/>
              </a:rPr>
              <a:t>搜索与发现</a:t>
            </a:r>
            <a:endParaRPr lang="en-US" sz="1600" b="1" dirty="0">
              <a:solidFill>
                <a:schemeClr val="accent2"/>
              </a:solidFill>
              <a:latin typeface="Helvetica Neue"/>
              <a:cs typeface="Helvetica Neue"/>
            </a:endParaRPr>
          </a:p>
        </p:txBody>
      </p:sp>
      <p:pic>
        <p:nvPicPr>
          <p:cNvPr id="77" name="Zenoss-1113x221.png"/>
          <p:cNvPicPr/>
          <p:nvPr/>
        </p:nvPicPr>
        <p:blipFill>
          <a:blip r:embed="rId3"/>
          <a:stretch>
            <a:fillRect/>
          </a:stretch>
        </p:blipFill>
        <p:spPr>
          <a:xfrm>
            <a:off x="6338003" y="3855739"/>
            <a:ext cx="842224" cy="212211"/>
          </a:xfrm>
          <a:prstGeom prst="rect">
            <a:avLst/>
          </a:prstGeom>
          <a:ln w="12700" cap="flat">
            <a:noFill/>
            <a:miter lim="400000"/>
          </a:ln>
          <a:effectLst/>
        </p:spPr>
      </p:pic>
      <p:pic>
        <p:nvPicPr>
          <p:cNvPr id="86" name="Picture 85"/>
          <p:cNvPicPr>
            <a:picLocks noChangeAspect="1"/>
          </p:cNvPicPr>
          <p:nvPr/>
        </p:nvPicPr>
        <p:blipFill>
          <a:blip r:embed="rId4"/>
          <a:stretch>
            <a:fillRect/>
          </a:stretch>
        </p:blipFill>
        <p:spPr>
          <a:xfrm>
            <a:off x="6513216" y="3190573"/>
            <a:ext cx="491801" cy="559481"/>
          </a:xfrm>
          <a:prstGeom prst="rect">
            <a:avLst/>
          </a:prstGeom>
        </p:spPr>
      </p:pic>
      <p:pic>
        <p:nvPicPr>
          <p:cNvPr id="88" name="Picture 87"/>
          <p:cNvPicPr>
            <a:picLocks noChangeAspect="1"/>
          </p:cNvPicPr>
          <p:nvPr/>
        </p:nvPicPr>
        <p:blipFill>
          <a:blip r:embed="rId5"/>
          <a:stretch>
            <a:fillRect/>
          </a:stretch>
        </p:blipFill>
        <p:spPr>
          <a:xfrm>
            <a:off x="6142325" y="4655240"/>
            <a:ext cx="1233579" cy="314001"/>
          </a:xfrm>
          <a:prstGeom prst="rect">
            <a:avLst/>
          </a:prstGeom>
        </p:spPr>
      </p:pic>
      <p:pic>
        <p:nvPicPr>
          <p:cNvPr id="104" name="Virtual_Instruments-771x198.png"/>
          <p:cNvPicPr/>
          <p:nvPr/>
        </p:nvPicPr>
        <p:blipFill>
          <a:blip r:embed="rId6"/>
          <a:stretch>
            <a:fillRect/>
          </a:stretch>
        </p:blipFill>
        <p:spPr>
          <a:xfrm>
            <a:off x="6126997" y="5097870"/>
            <a:ext cx="1264239" cy="323897"/>
          </a:xfrm>
          <a:prstGeom prst="rect">
            <a:avLst/>
          </a:prstGeom>
          <a:ln w="12700" cap="flat">
            <a:noFill/>
            <a:miter lim="400000"/>
          </a:ln>
          <a:effectLst/>
        </p:spPr>
      </p:pic>
      <p:pic>
        <p:nvPicPr>
          <p:cNvPr id="110" name="gen_E-291x140.png"/>
          <p:cNvPicPr/>
          <p:nvPr/>
        </p:nvPicPr>
        <p:blipFill>
          <a:blip r:embed="rId7"/>
          <a:stretch>
            <a:fillRect/>
          </a:stretch>
        </p:blipFill>
        <p:spPr>
          <a:xfrm>
            <a:off x="6335597" y="4199646"/>
            <a:ext cx="847039" cy="407511"/>
          </a:xfrm>
          <a:prstGeom prst="rect">
            <a:avLst/>
          </a:prstGeom>
          <a:ln w="12700" cap="flat">
            <a:noFill/>
            <a:miter lim="400000"/>
          </a:ln>
          <a:effectLst/>
        </p:spPr>
      </p:pic>
      <p:pic>
        <p:nvPicPr>
          <p:cNvPr id="111" name="HP-600x600.png"/>
          <p:cNvPicPr/>
          <p:nvPr/>
        </p:nvPicPr>
        <p:blipFill>
          <a:blip r:embed="rId8"/>
          <a:stretch>
            <a:fillRect/>
          </a:stretch>
        </p:blipFill>
        <p:spPr>
          <a:xfrm>
            <a:off x="6403389" y="1869514"/>
            <a:ext cx="711451" cy="711449"/>
          </a:xfrm>
          <a:prstGeom prst="rect">
            <a:avLst/>
          </a:prstGeom>
          <a:ln w="12700" cap="flat">
            <a:noFill/>
            <a:miter lim="400000"/>
          </a:ln>
          <a:effectLst/>
        </p:spPr>
      </p:pic>
      <p:pic>
        <p:nvPicPr>
          <p:cNvPr id="112" name="SFR-1772x1772.png"/>
          <p:cNvPicPr/>
          <p:nvPr/>
        </p:nvPicPr>
        <p:blipFill>
          <a:blip r:embed="rId9"/>
          <a:stretch>
            <a:fillRect/>
          </a:stretch>
        </p:blipFill>
        <p:spPr>
          <a:xfrm>
            <a:off x="6498051" y="2562761"/>
            <a:ext cx="522128" cy="522127"/>
          </a:xfrm>
          <a:prstGeom prst="rect">
            <a:avLst/>
          </a:prstGeom>
          <a:ln w="12700" cap="flat">
            <a:noFill/>
            <a:miter lim="400000"/>
          </a:ln>
          <a:effectLst/>
        </p:spPr>
      </p:pic>
      <p:pic>
        <p:nvPicPr>
          <p:cNvPr id="115" name="pasted-image.png"/>
          <p:cNvPicPr/>
          <p:nvPr/>
        </p:nvPicPr>
        <p:blipFill>
          <a:blip r:embed="rId10"/>
          <a:stretch>
            <a:fillRect/>
          </a:stretch>
        </p:blipFill>
        <p:spPr>
          <a:xfrm>
            <a:off x="6137985" y="5598845"/>
            <a:ext cx="1242259" cy="208080"/>
          </a:xfrm>
          <a:prstGeom prst="rect">
            <a:avLst/>
          </a:prstGeom>
          <a:ln w="12700" cap="flat">
            <a:noFill/>
            <a:miter lim="400000"/>
          </a:ln>
          <a:effectLst/>
        </p:spPr>
      </p:pic>
      <p:pic>
        <p:nvPicPr>
          <p:cNvPr id="116" name="PitneyBowes-1024x169.png"/>
          <p:cNvPicPr/>
          <p:nvPr/>
        </p:nvPicPr>
        <p:blipFill>
          <a:blip r:embed="rId11"/>
          <a:stretch>
            <a:fillRect/>
          </a:stretch>
        </p:blipFill>
        <p:spPr>
          <a:xfrm>
            <a:off x="7484157" y="2535710"/>
            <a:ext cx="1536999" cy="250775"/>
          </a:xfrm>
          <a:prstGeom prst="rect">
            <a:avLst/>
          </a:prstGeom>
          <a:ln w="12700" cap="flat">
            <a:noFill/>
            <a:miter lim="400000"/>
          </a:ln>
          <a:effectLst/>
        </p:spPr>
      </p:pic>
      <p:pic>
        <p:nvPicPr>
          <p:cNvPr id="117" name="die_Bayerische-1024x201.png"/>
          <p:cNvPicPr/>
          <p:nvPr/>
        </p:nvPicPr>
        <p:blipFill>
          <a:blip r:embed="rId12"/>
          <a:stretch>
            <a:fillRect/>
          </a:stretch>
        </p:blipFill>
        <p:spPr>
          <a:xfrm>
            <a:off x="7477480" y="3516659"/>
            <a:ext cx="1550353" cy="300069"/>
          </a:xfrm>
          <a:prstGeom prst="rect">
            <a:avLst/>
          </a:prstGeom>
          <a:ln w="12700" cap="flat">
            <a:noFill/>
            <a:miter lim="400000"/>
          </a:ln>
          <a:effectLst/>
        </p:spPr>
      </p:pic>
      <p:pic>
        <p:nvPicPr>
          <p:cNvPr id="118" name="veda-222x76.png"/>
          <p:cNvPicPr/>
          <p:nvPr/>
        </p:nvPicPr>
        <p:blipFill>
          <a:blip r:embed="rId13"/>
          <a:srcRect/>
          <a:stretch>
            <a:fillRect/>
          </a:stretch>
        </p:blipFill>
        <p:spPr>
          <a:xfrm>
            <a:off x="7670232" y="4361588"/>
            <a:ext cx="1164845" cy="397752"/>
          </a:xfrm>
          <a:prstGeom prst="rect">
            <a:avLst/>
          </a:prstGeom>
          <a:ln w="12700" cap="flat">
            <a:noFill/>
            <a:miter lim="400000"/>
          </a:ln>
          <a:effectLst/>
        </p:spPr>
      </p:pic>
      <p:pic>
        <p:nvPicPr>
          <p:cNvPr id="119" name="Cisco-800x450.png"/>
          <p:cNvPicPr/>
          <p:nvPr/>
        </p:nvPicPr>
        <p:blipFill>
          <a:blip r:embed="rId14"/>
          <a:stretch>
            <a:fillRect/>
          </a:stretch>
        </p:blipFill>
        <p:spPr>
          <a:xfrm>
            <a:off x="7820205" y="1918643"/>
            <a:ext cx="864903" cy="489568"/>
          </a:xfrm>
          <a:prstGeom prst="rect">
            <a:avLst/>
          </a:prstGeom>
          <a:ln w="12700" cap="flat">
            <a:noFill/>
            <a:miter lim="400000"/>
          </a:ln>
          <a:effectLst/>
        </p:spPr>
      </p:pic>
      <p:pic>
        <p:nvPicPr>
          <p:cNvPr id="120" name="three-300x318.png"/>
          <p:cNvPicPr/>
          <p:nvPr/>
        </p:nvPicPr>
        <p:blipFill>
          <a:blip r:embed="rId15"/>
          <a:stretch>
            <a:fillRect/>
          </a:stretch>
        </p:blipFill>
        <p:spPr>
          <a:xfrm>
            <a:off x="7618606" y="5355022"/>
            <a:ext cx="385767" cy="405055"/>
          </a:xfrm>
          <a:prstGeom prst="rect">
            <a:avLst/>
          </a:prstGeom>
          <a:ln w="12700" cap="flat">
            <a:noFill/>
            <a:miter lim="400000"/>
          </a:ln>
          <a:effectLst/>
        </p:spPr>
      </p:pic>
      <p:pic>
        <p:nvPicPr>
          <p:cNvPr id="122" name="Zephyr_Health-175x51.png"/>
          <p:cNvPicPr/>
          <p:nvPr/>
        </p:nvPicPr>
        <p:blipFill>
          <a:blip r:embed="rId16"/>
          <a:stretch>
            <a:fillRect/>
          </a:stretch>
        </p:blipFill>
        <p:spPr>
          <a:xfrm>
            <a:off x="7670232" y="4886839"/>
            <a:ext cx="1164845" cy="339469"/>
          </a:xfrm>
          <a:prstGeom prst="rect">
            <a:avLst/>
          </a:prstGeom>
          <a:ln w="12700" cap="flat">
            <a:noFill/>
            <a:miter lim="400000"/>
          </a:ln>
          <a:effectLst/>
        </p:spPr>
      </p:pic>
      <p:pic>
        <p:nvPicPr>
          <p:cNvPr id="123" name="TechCrunch-581x83.png"/>
          <p:cNvPicPr/>
          <p:nvPr/>
        </p:nvPicPr>
        <p:blipFill>
          <a:blip r:embed="rId17"/>
          <a:stretch>
            <a:fillRect/>
          </a:stretch>
        </p:blipFill>
        <p:spPr>
          <a:xfrm>
            <a:off x="7477508" y="4010684"/>
            <a:ext cx="1550293" cy="223405"/>
          </a:xfrm>
          <a:prstGeom prst="rect">
            <a:avLst/>
          </a:prstGeom>
          <a:ln w="12700" cap="flat">
            <a:noFill/>
            <a:miter lim="400000"/>
          </a:ln>
          <a:effectLst/>
        </p:spPr>
      </p:pic>
      <p:pic>
        <p:nvPicPr>
          <p:cNvPr id="124" name="Juice_Plus-610x270.png"/>
          <p:cNvPicPr/>
          <p:nvPr/>
        </p:nvPicPr>
        <p:blipFill>
          <a:blip r:embed="rId18"/>
          <a:stretch>
            <a:fillRect/>
          </a:stretch>
        </p:blipFill>
        <p:spPr>
          <a:xfrm>
            <a:off x="8022979" y="5362028"/>
            <a:ext cx="926407" cy="411737"/>
          </a:xfrm>
          <a:prstGeom prst="rect">
            <a:avLst/>
          </a:prstGeom>
          <a:ln w="12700" cap="flat">
            <a:noFill/>
            <a:miter lim="400000"/>
          </a:ln>
          <a:effectLst/>
        </p:spPr>
      </p:pic>
      <p:grpSp>
        <p:nvGrpSpPr>
          <p:cNvPr id="11" name="Group 10"/>
          <p:cNvGrpSpPr/>
          <p:nvPr/>
        </p:nvGrpSpPr>
        <p:grpSpPr>
          <a:xfrm>
            <a:off x="7471077" y="2913983"/>
            <a:ext cx="1563159" cy="285475"/>
            <a:chOff x="1317660" y="2180795"/>
            <a:chExt cx="1172369" cy="214106"/>
          </a:xfrm>
        </p:grpSpPr>
        <p:pic>
          <p:nvPicPr>
            <p:cNvPr id="125" name="pasted-image.png"/>
            <p:cNvPicPr/>
            <p:nvPr/>
          </p:nvPicPr>
          <p:blipFill>
            <a:blip r:embed="rId19"/>
            <a:stretch>
              <a:fillRect/>
            </a:stretch>
          </p:blipFill>
          <p:spPr>
            <a:xfrm>
              <a:off x="1317660" y="2180795"/>
              <a:ext cx="478698" cy="214106"/>
            </a:xfrm>
            <a:prstGeom prst="rect">
              <a:avLst/>
            </a:prstGeom>
            <a:ln w="12700" cap="flat">
              <a:noFill/>
              <a:miter lim="400000"/>
            </a:ln>
            <a:effectLst/>
          </p:spPr>
        </p:pic>
        <p:pic>
          <p:nvPicPr>
            <p:cNvPr id="126" name="droppedImage.png"/>
            <p:cNvPicPr/>
            <p:nvPr/>
          </p:nvPicPr>
          <p:blipFill>
            <a:blip r:embed="rId20"/>
            <a:stretch>
              <a:fillRect/>
            </a:stretch>
          </p:blipFill>
          <p:spPr>
            <a:xfrm>
              <a:off x="1778407" y="2180795"/>
              <a:ext cx="711622" cy="203321"/>
            </a:xfrm>
            <a:prstGeom prst="rect">
              <a:avLst/>
            </a:prstGeom>
            <a:ln w="12700" cap="flat">
              <a:noFill/>
              <a:miter lim="400000"/>
            </a:ln>
            <a:effectLst/>
          </p:spPr>
        </p:pic>
      </p:grpSp>
      <p:pic>
        <p:nvPicPr>
          <p:cNvPr id="138" name="Equilar-300x100.png"/>
          <p:cNvPicPr/>
          <p:nvPr/>
        </p:nvPicPr>
        <p:blipFill>
          <a:blip r:embed="rId21"/>
          <a:stretch>
            <a:fillRect/>
          </a:stretch>
        </p:blipFill>
        <p:spPr>
          <a:xfrm>
            <a:off x="7724651" y="5803151"/>
            <a:ext cx="1110427" cy="370143"/>
          </a:xfrm>
          <a:prstGeom prst="rect">
            <a:avLst/>
          </a:prstGeom>
          <a:ln w="12700" cap="flat">
            <a:noFill/>
            <a:miter lim="400000"/>
          </a:ln>
          <a:effectLst/>
        </p:spPr>
      </p:pic>
      <p:pic>
        <p:nvPicPr>
          <p:cNvPr id="140" name="mallowstreet-405x54.png"/>
          <p:cNvPicPr/>
          <p:nvPr/>
        </p:nvPicPr>
        <p:blipFill>
          <a:blip r:embed="rId22"/>
          <a:stretch>
            <a:fillRect/>
          </a:stretch>
        </p:blipFill>
        <p:spPr>
          <a:xfrm>
            <a:off x="168620" y="4743879"/>
            <a:ext cx="1435369" cy="190912"/>
          </a:xfrm>
          <a:prstGeom prst="rect">
            <a:avLst/>
          </a:prstGeom>
          <a:ln w="12700" cap="flat">
            <a:noFill/>
            <a:miter lim="400000"/>
          </a:ln>
          <a:effectLst/>
        </p:spPr>
      </p:pic>
      <p:pic>
        <p:nvPicPr>
          <p:cNvPr id="143" name="careerbuilder-1000x194.png"/>
          <p:cNvPicPr/>
          <p:nvPr/>
        </p:nvPicPr>
        <p:blipFill>
          <a:blip r:embed="rId23"/>
          <a:stretch>
            <a:fillRect/>
          </a:stretch>
        </p:blipFill>
        <p:spPr>
          <a:xfrm>
            <a:off x="1671788" y="2015012"/>
            <a:ext cx="1110112" cy="213712"/>
          </a:xfrm>
          <a:prstGeom prst="rect">
            <a:avLst/>
          </a:prstGeom>
          <a:ln w="12700" cap="flat">
            <a:noFill/>
            <a:miter lim="400000"/>
          </a:ln>
          <a:effectLst/>
        </p:spPr>
      </p:pic>
      <p:pic>
        <p:nvPicPr>
          <p:cNvPr id="148" name="Glowbl-886-354.png"/>
          <p:cNvPicPr/>
          <p:nvPr/>
        </p:nvPicPr>
        <p:blipFill rotWithShape="1">
          <a:blip r:embed="rId24"/>
          <a:srcRect l="14170" t="17517" r="8814" b="24831"/>
          <a:stretch/>
        </p:blipFill>
        <p:spPr>
          <a:xfrm>
            <a:off x="1648607" y="3871733"/>
            <a:ext cx="1156475" cy="343908"/>
          </a:xfrm>
          <a:prstGeom prst="rect">
            <a:avLst/>
          </a:prstGeom>
          <a:ln w="12700" cap="flat">
            <a:noFill/>
            <a:miter lim="400000"/>
          </a:ln>
          <a:effectLst/>
        </p:spPr>
      </p:pic>
      <p:pic>
        <p:nvPicPr>
          <p:cNvPr id="149" name="classmates-140x40-black.png"/>
          <p:cNvPicPr/>
          <p:nvPr/>
        </p:nvPicPr>
        <p:blipFill>
          <a:blip r:embed="rId25"/>
          <a:stretch>
            <a:fillRect/>
          </a:stretch>
        </p:blipFill>
        <p:spPr>
          <a:xfrm>
            <a:off x="1688704" y="2302389"/>
            <a:ext cx="1076280" cy="307508"/>
          </a:xfrm>
          <a:prstGeom prst="rect">
            <a:avLst/>
          </a:prstGeom>
          <a:ln w="12700" cap="flat">
            <a:noFill/>
            <a:miter lim="400000"/>
          </a:ln>
          <a:effectLst/>
        </p:spPr>
      </p:pic>
      <p:pic>
        <p:nvPicPr>
          <p:cNvPr id="150" name="meetic-755x253.png"/>
          <p:cNvPicPr/>
          <p:nvPr/>
        </p:nvPicPr>
        <p:blipFill>
          <a:blip r:embed="rId26"/>
          <a:stretch>
            <a:fillRect/>
          </a:stretch>
        </p:blipFill>
        <p:spPr>
          <a:xfrm>
            <a:off x="515967" y="2644632"/>
            <a:ext cx="740672" cy="249576"/>
          </a:xfrm>
          <a:prstGeom prst="rect">
            <a:avLst/>
          </a:prstGeom>
          <a:ln w="12700" cap="flat">
            <a:noFill/>
            <a:miter lim="400000"/>
          </a:ln>
          <a:effectLst/>
        </p:spPr>
      </p:pic>
      <p:pic>
        <p:nvPicPr>
          <p:cNvPr id="151" name="Down-241x63-dark.png"/>
          <p:cNvPicPr/>
          <p:nvPr/>
        </p:nvPicPr>
        <p:blipFill>
          <a:blip r:embed="rId27"/>
          <a:stretch>
            <a:fillRect/>
          </a:stretch>
        </p:blipFill>
        <p:spPr>
          <a:xfrm>
            <a:off x="483822" y="3542497"/>
            <a:ext cx="804964" cy="211139"/>
          </a:xfrm>
          <a:prstGeom prst="rect">
            <a:avLst/>
          </a:prstGeom>
          <a:ln w="12700" cap="flat">
            <a:noFill/>
            <a:miter lim="400000"/>
          </a:ln>
          <a:effectLst/>
        </p:spPr>
      </p:pic>
      <p:pic>
        <p:nvPicPr>
          <p:cNvPr id="153" name="Hinge-172x55.png"/>
          <p:cNvPicPr/>
          <p:nvPr/>
        </p:nvPicPr>
        <p:blipFill>
          <a:blip r:embed="rId28"/>
          <a:stretch>
            <a:fillRect/>
          </a:stretch>
        </p:blipFill>
        <p:spPr>
          <a:xfrm>
            <a:off x="488191" y="3168016"/>
            <a:ext cx="796224" cy="254609"/>
          </a:xfrm>
          <a:prstGeom prst="rect">
            <a:avLst/>
          </a:prstGeom>
          <a:ln w="12700" cap="flat">
            <a:noFill/>
            <a:miter lim="400000"/>
          </a:ln>
          <a:effectLst/>
        </p:spPr>
      </p:pic>
      <p:pic>
        <p:nvPicPr>
          <p:cNvPr id="156" name="maaii-185x80.png"/>
          <p:cNvPicPr/>
          <p:nvPr/>
        </p:nvPicPr>
        <p:blipFill>
          <a:blip r:embed="rId29"/>
          <a:stretch>
            <a:fillRect/>
          </a:stretch>
        </p:blipFill>
        <p:spPr>
          <a:xfrm>
            <a:off x="473347" y="3873509"/>
            <a:ext cx="825912" cy="357152"/>
          </a:xfrm>
          <a:prstGeom prst="rect">
            <a:avLst/>
          </a:prstGeom>
          <a:ln w="12700" cap="flat">
            <a:noFill/>
            <a:miter lim="400000"/>
          </a:ln>
          <a:effectLst/>
        </p:spPr>
      </p:pic>
      <p:pic>
        <p:nvPicPr>
          <p:cNvPr id="157" name="Zephyr_Health-175x51.png"/>
          <p:cNvPicPr/>
          <p:nvPr/>
        </p:nvPicPr>
        <p:blipFill>
          <a:blip r:embed="rId16"/>
          <a:stretch>
            <a:fillRect/>
          </a:stretch>
        </p:blipFill>
        <p:spPr>
          <a:xfrm>
            <a:off x="417114" y="4350535"/>
            <a:ext cx="938380" cy="273471"/>
          </a:xfrm>
          <a:prstGeom prst="rect">
            <a:avLst/>
          </a:prstGeom>
          <a:ln w="12700" cap="flat">
            <a:noFill/>
            <a:miter lim="400000"/>
          </a:ln>
          <a:effectLst/>
        </p:spPr>
      </p:pic>
      <p:pic>
        <p:nvPicPr>
          <p:cNvPr id="159" name="doximity-1461x356.png"/>
          <p:cNvPicPr/>
          <p:nvPr/>
        </p:nvPicPr>
        <p:blipFill>
          <a:blip r:embed="rId30"/>
          <a:stretch>
            <a:fillRect/>
          </a:stretch>
        </p:blipFill>
        <p:spPr>
          <a:xfrm>
            <a:off x="350127" y="5814304"/>
            <a:ext cx="1053547" cy="254549"/>
          </a:xfrm>
          <a:prstGeom prst="rect">
            <a:avLst/>
          </a:prstGeom>
          <a:ln w="12700" cap="flat">
            <a:noFill/>
            <a:miter lim="400000"/>
          </a:ln>
          <a:effectLst/>
        </p:spPr>
      </p:pic>
      <p:pic>
        <p:nvPicPr>
          <p:cNvPr id="160" name="viadeo-1200x279.png"/>
          <p:cNvPicPr/>
          <p:nvPr/>
        </p:nvPicPr>
        <p:blipFill>
          <a:blip r:embed="rId31"/>
          <a:stretch>
            <a:fillRect/>
          </a:stretch>
        </p:blipFill>
        <p:spPr>
          <a:xfrm>
            <a:off x="1774891" y="3168164"/>
            <a:ext cx="883256" cy="203829"/>
          </a:xfrm>
          <a:prstGeom prst="rect">
            <a:avLst/>
          </a:prstGeom>
          <a:ln w="12700" cap="flat">
            <a:noFill/>
            <a:miter lim="400000"/>
          </a:ln>
          <a:effectLst/>
        </p:spPr>
      </p:pic>
      <p:pic>
        <p:nvPicPr>
          <p:cNvPr id="163" name="Snap_Interactive-539x310.png"/>
          <p:cNvPicPr/>
          <p:nvPr/>
        </p:nvPicPr>
        <p:blipFill>
          <a:blip r:embed="rId32"/>
          <a:stretch>
            <a:fillRect/>
          </a:stretch>
        </p:blipFill>
        <p:spPr>
          <a:xfrm>
            <a:off x="1834907" y="2683561"/>
            <a:ext cx="783876" cy="452236"/>
          </a:xfrm>
          <a:prstGeom prst="rect">
            <a:avLst/>
          </a:prstGeom>
          <a:ln w="12700" cap="flat">
            <a:noFill/>
            <a:miter lim="400000"/>
          </a:ln>
          <a:effectLst/>
        </p:spPr>
      </p:pic>
      <p:pic>
        <p:nvPicPr>
          <p:cNvPr id="167" name="LifeChurch-1850x200-dark.png"/>
          <p:cNvPicPr/>
          <p:nvPr/>
        </p:nvPicPr>
        <p:blipFill>
          <a:blip r:embed="rId33"/>
          <a:stretch>
            <a:fillRect/>
          </a:stretch>
        </p:blipFill>
        <p:spPr>
          <a:xfrm>
            <a:off x="174846" y="5536681"/>
            <a:ext cx="1439468" cy="157751"/>
          </a:xfrm>
          <a:prstGeom prst="rect">
            <a:avLst/>
          </a:prstGeom>
          <a:ln w="12700" cap="flat">
            <a:noFill/>
            <a:miter lim="400000"/>
          </a:ln>
          <a:effectLst/>
        </p:spPr>
      </p:pic>
      <p:pic>
        <p:nvPicPr>
          <p:cNvPr id="168" name="National_Geographic-727x220.png"/>
          <p:cNvPicPr/>
          <p:nvPr/>
        </p:nvPicPr>
        <p:blipFill>
          <a:blip r:embed="rId34"/>
          <a:stretch>
            <a:fillRect/>
          </a:stretch>
        </p:blipFill>
        <p:spPr>
          <a:xfrm>
            <a:off x="1714214" y="3486953"/>
            <a:ext cx="1025263" cy="311115"/>
          </a:xfrm>
          <a:prstGeom prst="rect">
            <a:avLst/>
          </a:prstGeom>
          <a:ln w="12700" cap="flat">
            <a:noFill/>
            <a:miter lim="400000"/>
          </a:ln>
          <a:effectLst/>
        </p:spPr>
      </p:pic>
      <p:pic>
        <p:nvPicPr>
          <p:cNvPr id="169" name="livestation-179x26.png"/>
          <p:cNvPicPr/>
          <p:nvPr/>
        </p:nvPicPr>
        <p:blipFill>
          <a:blip r:embed="rId35"/>
          <a:stretch>
            <a:fillRect/>
          </a:stretch>
        </p:blipFill>
        <p:spPr>
          <a:xfrm>
            <a:off x="1608148" y="5885259"/>
            <a:ext cx="1299344" cy="188455"/>
          </a:xfrm>
          <a:prstGeom prst="rect">
            <a:avLst/>
          </a:prstGeom>
          <a:ln w="12700" cap="flat">
            <a:noFill/>
            <a:miter lim="400000"/>
          </a:ln>
          <a:effectLst/>
        </p:spPr>
      </p:pic>
      <p:pic>
        <p:nvPicPr>
          <p:cNvPr id="171" name="onefinestay-560x102.png"/>
          <p:cNvPicPr/>
          <p:nvPr/>
        </p:nvPicPr>
        <p:blipFill>
          <a:blip r:embed="rId36"/>
          <a:stretch>
            <a:fillRect/>
          </a:stretch>
        </p:blipFill>
        <p:spPr>
          <a:xfrm>
            <a:off x="1583406" y="4320276"/>
            <a:ext cx="1286879" cy="233336"/>
          </a:xfrm>
          <a:prstGeom prst="rect">
            <a:avLst/>
          </a:prstGeom>
          <a:ln w="12700" cap="flat">
            <a:noFill/>
            <a:miter lim="400000"/>
          </a:ln>
          <a:effectLst/>
        </p:spPr>
      </p:pic>
      <p:pic>
        <p:nvPicPr>
          <p:cNvPr id="172" name="gamesys-298x72.png"/>
          <p:cNvPicPr/>
          <p:nvPr/>
        </p:nvPicPr>
        <p:blipFill>
          <a:blip r:embed="rId37"/>
          <a:stretch>
            <a:fillRect/>
          </a:stretch>
        </p:blipFill>
        <p:spPr>
          <a:xfrm>
            <a:off x="1668255" y="4627276"/>
            <a:ext cx="1117180" cy="268691"/>
          </a:xfrm>
          <a:prstGeom prst="rect">
            <a:avLst/>
          </a:prstGeom>
          <a:ln w="12700" cap="flat">
            <a:noFill/>
            <a:miter lim="400000"/>
          </a:ln>
          <a:effectLst/>
        </p:spPr>
      </p:pic>
      <p:grpSp>
        <p:nvGrpSpPr>
          <p:cNvPr id="17" name="Group 16"/>
          <p:cNvGrpSpPr/>
          <p:nvPr/>
        </p:nvGrpSpPr>
        <p:grpSpPr>
          <a:xfrm>
            <a:off x="1715971" y="4876715"/>
            <a:ext cx="1125000" cy="551520"/>
            <a:chOff x="5220031" y="2304495"/>
            <a:chExt cx="843750" cy="413640"/>
          </a:xfrm>
        </p:grpSpPr>
        <p:pic>
          <p:nvPicPr>
            <p:cNvPr id="139" name="ice-694x668.png"/>
            <p:cNvPicPr/>
            <p:nvPr/>
          </p:nvPicPr>
          <p:blipFill>
            <a:blip r:embed="rId38"/>
            <a:stretch>
              <a:fillRect/>
            </a:stretch>
          </p:blipFill>
          <p:spPr>
            <a:xfrm>
              <a:off x="5220031" y="2360587"/>
              <a:ext cx="323206" cy="312433"/>
            </a:xfrm>
            <a:prstGeom prst="rect">
              <a:avLst/>
            </a:prstGeom>
            <a:ln w="12700" cap="flat">
              <a:noFill/>
              <a:miter lim="400000"/>
            </a:ln>
            <a:effectLst/>
          </p:spPr>
        </p:pic>
        <p:pic>
          <p:nvPicPr>
            <p:cNvPr id="175" name="z4_poker-800x800-white.png"/>
            <p:cNvPicPr/>
            <p:nvPr/>
          </p:nvPicPr>
          <p:blipFill>
            <a:blip r:embed="rId39"/>
            <a:stretch>
              <a:fillRect/>
            </a:stretch>
          </p:blipFill>
          <p:spPr>
            <a:xfrm>
              <a:off x="5512261" y="2304495"/>
              <a:ext cx="551520" cy="413640"/>
            </a:xfrm>
            <a:prstGeom prst="rect">
              <a:avLst/>
            </a:prstGeom>
            <a:ln w="12700" cap="flat">
              <a:noFill/>
              <a:miter lim="400000"/>
            </a:ln>
            <a:effectLst/>
          </p:spPr>
        </p:pic>
      </p:grpSp>
      <p:pic>
        <p:nvPicPr>
          <p:cNvPr id="177" name="pasted-image.png"/>
          <p:cNvPicPr/>
          <p:nvPr/>
        </p:nvPicPr>
        <p:blipFill>
          <a:blip r:embed="rId40"/>
          <a:srcRect/>
          <a:stretch>
            <a:fillRect/>
          </a:stretch>
        </p:blipFill>
        <p:spPr>
          <a:xfrm>
            <a:off x="343090" y="5054665"/>
            <a:ext cx="1086428" cy="362143"/>
          </a:xfrm>
          <a:prstGeom prst="rect">
            <a:avLst/>
          </a:prstGeom>
          <a:ln w="12700" cap="flat">
            <a:noFill/>
            <a:miter lim="400000"/>
          </a:ln>
          <a:effectLst/>
        </p:spPr>
      </p:pic>
      <p:pic>
        <p:nvPicPr>
          <p:cNvPr id="197" name="Picture 196"/>
          <p:cNvPicPr>
            <a:picLocks noChangeAspect="1"/>
          </p:cNvPicPr>
          <p:nvPr/>
        </p:nvPicPr>
        <p:blipFill>
          <a:blip r:embed="rId41"/>
          <a:stretch>
            <a:fillRect/>
          </a:stretch>
        </p:blipFill>
        <p:spPr>
          <a:xfrm>
            <a:off x="272285" y="2043643"/>
            <a:ext cx="1228039" cy="260627"/>
          </a:xfrm>
          <a:prstGeom prst="rect">
            <a:avLst/>
          </a:prstGeom>
        </p:spPr>
      </p:pic>
      <p:pic>
        <p:nvPicPr>
          <p:cNvPr id="198" name="bwinparty-305x48.png"/>
          <p:cNvPicPr/>
          <p:nvPr/>
        </p:nvPicPr>
        <p:blipFill rotWithShape="1">
          <a:blip r:embed="rId42"/>
          <a:srcRect t="1" r="28279" b="462"/>
          <a:stretch/>
        </p:blipFill>
        <p:spPr>
          <a:xfrm>
            <a:off x="1716502" y="5512224"/>
            <a:ext cx="1082639" cy="247753"/>
          </a:xfrm>
          <a:prstGeom prst="rect">
            <a:avLst/>
          </a:prstGeom>
          <a:ln w="12700" cap="flat">
            <a:noFill/>
            <a:miter lim="400000"/>
          </a:ln>
          <a:effectLst/>
        </p:spPr>
      </p:pic>
      <p:pic>
        <p:nvPicPr>
          <p:cNvPr id="204" name="curaspan-330x106.png"/>
          <p:cNvPicPr/>
          <p:nvPr/>
        </p:nvPicPr>
        <p:blipFill>
          <a:blip r:embed="rId43"/>
          <a:stretch>
            <a:fillRect/>
          </a:stretch>
        </p:blipFill>
        <p:spPr>
          <a:xfrm>
            <a:off x="3040390" y="3887793"/>
            <a:ext cx="1404065" cy="448107"/>
          </a:xfrm>
          <a:prstGeom prst="rect">
            <a:avLst/>
          </a:prstGeom>
          <a:ln w="12700" cap="flat">
            <a:noFill/>
            <a:miter lim="400000"/>
          </a:ln>
          <a:effectLst/>
        </p:spPr>
      </p:pic>
      <p:pic>
        <p:nvPicPr>
          <p:cNvPr id="206" name="liquid_common-1100x254.png"/>
          <p:cNvPicPr/>
          <p:nvPr/>
        </p:nvPicPr>
        <p:blipFill rotWithShape="1">
          <a:blip r:embed="rId44"/>
          <a:srcRect b="22237"/>
          <a:stretch/>
        </p:blipFill>
        <p:spPr>
          <a:xfrm>
            <a:off x="2959523" y="3529780"/>
            <a:ext cx="1508485" cy="270053"/>
          </a:xfrm>
          <a:prstGeom prst="rect">
            <a:avLst/>
          </a:prstGeom>
          <a:ln w="12700" cap="flat">
            <a:noFill/>
            <a:miter lim="400000"/>
          </a:ln>
          <a:effectLst/>
        </p:spPr>
      </p:pic>
      <p:pic>
        <p:nvPicPr>
          <p:cNvPr id="207" name="InfoJobs-285x74.png"/>
          <p:cNvPicPr/>
          <p:nvPr/>
        </p:nvPicPr>
        <p:blipFill>
          <a:blip r:embed="rId45"/>
          <a:stretch>
            <a:fillRect/>
          </a:stretch>
        </p:blipFill>
        <p:spPr>
          <a:xfrm>
            <a:off x="3125023" y="2760617"/>
            <a:ext cx="1105328" cy="286788"/>
          </a:xfrm>
          <a:prstGeom prst="rect">
            <a:avLst/>
          </a:prstGeom>
          <a:ln w="12700" cap="flat">
            <a:noFill/>
            <a:miter lim="400000"/>
          </a:ln>
          <a:effectLst/>
        </p:spPr>
      </p:pic>
      <p:pic>
        <p:nvPicPr>
          <p:cNvPr id="208" name="careerbuilder-1000x194.png"/>
          <p:cNvPicPr/>
          <p:nvPr/>
        </p:nvPicPr>
        <p:blipFill>
          <a:blip r:embed="rId23"/>
          <a:stretch>
            <a:fillRect/>
          </a:stretch>
        </p:blipFill>
        <p:spPr>
          <a:xfrm>
            <a:off x="3119049" y="2405945"/>
            <a:ext cx="1117279" cy="215092"/>
          </a:xfrm>
          <a:prstGeom prst="rect">
            <a:avLst/>
          </a:prstGeom>
          <a:ln w="12700" cap="flat">
            <a:noFill/>
            <a:miter lim="400000"/>
          </a:ln>
          <a:effectLst/>
        </p:spPr>
      </p:pic>
      <p:grpSp>
        <p:nvGrpSpPr>
          <p:cNvPr id="20" name="Group 19"/>
          <p:cNvGrpSpPr/>
          <p:nvPr/>
        </p:nvGrpSpPr>
        <p:grpSpPr>
          <a:xfrm>
            <a:off x="3000377" y="5881978"/>
            <a:ext cx="1354623" cy="376615"/>
            <a:chOff x="6717309" y="4165863"/>
            <a:chExt cx="1015967" cy="282461"/>
          </a:xfrm>
        </p:grpSpPr>
        <p:pic>
          <p:nvPicPr>
            <p:cNvPr id="205" name="kitedesk-300x142-dark.png"/>
            <p:cNvPicPr/>
            <p:nvPr/>
          </p:nvPicPr>
          <p:blipFill>
            <a:blip r:embed="rId46"/>
            <a:stretch>
              <a:fillRect/>
            </a:stretch>
          </p:blipFill>
          <p:spPr>
            <a:xfrm>
              <a:off x="7134906" y="4165863"/>
              <a:ext cx="598370" cy="282461"/>
            </a:xfrm>
            <a:prstGeom prst="rect">
              <a:avLst/>
            </a:prstGeom>
            <a:ln w="12700" cap="flat">
              <a:noFill/>
              <a:miter lim="400000"/>
            </a:ln>
            <a:effectLst/>
          </p:spPr>
        </p:pic>
        <p:pic>
          <p:nvPicPr>
            <p:cNvPr id="209" name="shutl-661x276.png"/>
            <p:cNvPicPr/>
            <p:nvPr/>
          </p:nvPicPr>
          <p:blipFill>
            <a:blip r:embed="rId47"/>
            <a:stretch>
              <a:fillRect/>
            </a:stretch>
          </p:blipFill>
          <p:spPr>
            <a:xfrm>
              <a:off x="6717309" y="4220625"/>
              <a:ext cx="473482" cy="198863"/>
            </a:xfrm>
            <a:prstGeom prst="rect">
              <a:avLst/>
            </a:prstGeom>
            <a:ln w="12700" cap="flat">
              <a:noFill/>
              <a:miter lim="400000"/>
            </a:ln>
            <a:effectLst/>
          </p:spPr>
        </p:pic>
      </p:grpSp>
      <p:pic>
        <p:nvPicPr>
          <p:cNvPr id="210" name="research_now-591x215.png"/>
          <p:cNvPicPr/>
          <p:nvPr/>
        </p:nvPicPr>
        <p:blipFill>
          <a:blip r:embed="rId48"/>
          <a:stretch>
            <a:fillRect/>
          </a:stretch>
        </p:blipFill>
        <p:spPr>
          <a:xfrm>
            <a:off x="3109466" y="4680728"/>
            <a:ext cx="1136444" cy="415389"/>
          </a:xfrm>
          <a:prstGeom prst="rect">
            <a:avLst/>
          </a:prstGeom>
          <a:ln w="12700" cap="flat">
            <a:noFill/>
            <a:miter lim="400000"/>
          </a:ln>
          <a:effectLst/>
        </p:spPr>
      </p:pic>
      <p:pic>
        <p:nvPicPr>
          <p:cNvPr id="211" name="compete-470x179-black.png"/>
          <p:cNvPicPr/>
          <p:nvPr/>
        </p:nvPicPr>
        <p:blipFill>
          <a:blip r:embed="rId49"/>
          <a:srcRect l="1262" b="30586"/>
          <a:stretch>
            <a:fillRect/>
          </a:stretch>
        </p:blipFill>
        <p:spPr>
          <a:xfrm>
            <a:off x="3159137" y="5173754"/>
            <a:ext cx="1037099" cy="244733"/>
          </a:xfrm>
          <a:prstGeom prst="rect">
            <a:avLst/>
          </a:prstGeom>
          <a:ln w="12700" cap="flat">
            <a:noFill/>
            <a:miter lim="400000"/>
          </a:ln>
          <a:effectLst/>
        </p:spPr>
      </p:pic>
      <p:pic>
        <p:nvPicPr>
          <p:cNvPr id="213" name="Walmart-1313x384.png"/>
          <p:cNvPicPr/>
          <p:nvPr/>
        </p:nvPicPr>
        <p:blipFill>
          <a:blip r:embed="rId50"/>
          <a:stretch>
            <a:fillRect/>
          </a:stretch>
        </p:blipFill>
        <p:spPr>
          <a:xfrm>
            <a:off x="3041377" y="2004537"/>
            <a:ext cx="1272623" cy="370435"/>
          </a:xfrm>
          <a:prstGeom prst="rect">
            <a:avLst/>
          </a:prstGeom>
          <a:ln w="12700" cap="flat">
            <a:noFill/>
            <a:miter lim="400000"/>
          </a:ln>
          <a:effectLst/>
        </p:spPr>
      </p:pic>
      <p:pic>
        <p:nvPicPr>
          <p:cNvPr id="218" name="cobrain-390x121.png"/>
          <p:cNvPicPr/>
          <p:nvPr/>
        </p:nvPicPr>
        <p:blipFill>
          <a:blip r:embed="rId51"/>
          <a:stretch>
            <a:fillRect/>
          </a:stretch>
        </p:blipFill>
        <p:spPr>
          <a:xfrm>
            <a:off x="3183836" y="5496123"/>
            <a:ext cx="987701" cy="308219"/>
          </a:xfrm>
          <a:prstGeom prst="rect">
            <a:avLst/>
          </a:prstGeom>
          <a:ln w="12700" cap="flat">
            <a:noFill/>
            <a:miter lim="400000"/>
          </a:ln>
          <a:effectLst/>
        </p:spPr>
      </p:pic>
      <p:pic>
        <p:nvPicPr>
          <p:cNvPr id="219" name="kooboodle-445x122.png"/>
          <p:cNvPicPr/>
          <p:nvPr/>
        </p:nvPicPr>
        <p:blipFill rotWithShape="1">
          <a:blip r:embed="rId52"/>
          <a:srcRect b="25749"/>
          <a:stretch/>
        </p:blipFill>
        <p:spPr>
          <a:xfrm>
            <a:off x="3091376" y="3139503"/>
            <a:ext cx="1172621" cy="240373"/>
          </a:xfrm>
          <a:prstGeom prst="rect">
            <a:avLst/>
          </a:prstGeom>
          <a:ln w="12700" cap="flat">
            <a:noFill/>
            <a:miter lim="400000"/>
          </a:ln>
          <a:effectLst/>
        </p:spPr>
      </p:pic>
      <p:pic>
        <p:nvPicPr>
          <p:cNvPr id="220" name="pasted-image.png"/>
          <p:cNvPicPr/>
          <p:nvPr/>
        </p:nvPicPr>
        <p:blipFill>
          <a:blip r:embed="rId53"/>
          <a:stretch>
            <a:fillRect/>
          </a:stretch>
        </p:blipFill>
        <p:spPr>
          <a:xfrm>
            <a:off x="3270662" y="4299972"/>
            <a:ext cx="896655" cy="303120"/>
          </a:xfrm>
          <a:prstGeom prst="rect">
            <a:avLst/>
          </a:prstGeom>
          <a:ln w="12700" cap="flat">
            <a:noFill/>
            <a:miter lim="400000"/>
          </a:ln>
          <a:effectLst/>
        </p:spPr>
      </p:pic>
      <p:pic>
        <p:nvPicPr>
          <p:cNvPr id="223" name="springcrm-364x87.png"/>
          <p:cNvPicPr/>
          <p:nvPr/>
        </p:nvPicPr>
        <p:blipFill>
          <a:blip r:embed="rId54"/>
          <a:stretch>
            <a:fillRect/>
          </a:stretch>
        </p:blipFill>
        <p:spPr>
          <a:xfrm>
            <a:off x="4759203" y="5551029"/>
            <a:ext cx="1081637" cy="258524"/>
          </a:xfrm>
          <a:prstGeom prst="rect">
            <a:avLst/>
          </a:prstGeom>
          <a:ln w="12700" cap="flat">
            <a:noFill/>
            <a:miter lim="400000"/>
          </a:ln>
          <a:effectLst/>
        </p:spPr>
      </p:pic>
      <p:pic>
        <p:nvPicPr>
          <p:cNvPr id="226" name="First_Data-1121x253.png"/>
          <p:cNvPicPr/>
          <p:nvPr/>
        </p:nvPicPr>
        <p:blipFill>
          <a:blip r:embed="rId55"/>
          <a:stretch>
            <a:fillRect/>
          </a:stretch>
        </p:blipFill>
        <p:spPr>
          <a:xfrm>
            <a:off x="4657333" y="2805067"/>
            <a:ext cx="1285380" cy="289840"/>
          </a:xfrm>
          <a:prstGeom prst="rect">
            <a:avLst/>
          </a:prstGeom>
          <a:ln w="12700" cap="flat">
            <a:noFill/>
            <a:miter lim="400000"/>
          </a:ln>
          <a:effectLst/>
        </p:spPr>
      </p:pic>
      <p:pic>
        <p:nvPicPr>
          <p:cNvPr id="231" name="Lufthansa_Systems-1311x198.png"/>
          <p:cNvPicPr/>
          <p:nvPr/>
        </p:nvPicPr>
        <p:blipFill rotWithShape="1">
          <a:blip r:embed="rId56"/>
          <a:srcRect r="38536"/>
          <a:stretch/>
        </p:blipFill>
        <p:spPr>
          <a:xfrm>
            <a:off x="4554817" y="4595888"/>
            <a:ext cx="1520300" cy="373353"/>
          </a:xfrm>
          <a:prstGeom prst="rect">
            <a:avLst/>
          </a:prstGeom>
          <a:ln w="12700" cap="flat">
            <a:noFill/>
            <a:miter lim="400000"/>
          </a:ln>
          <a:effectLst/>
        </p:spPr>
      </p:pic>
      <p:pic>
        <p:nvPicPr>
          <p:cNvPr id="233" name="codex-2500x562.png"/>
          <p:cNvPicPr/>
          <p:nvPr/>
        </p:nvPicPr>
        <p:blipFill>
          <a:blip r:embed="rId57"/>
          <a:stretch>
            <a:fillRect/>
          </a:stretch>
        </p:blipFill>
        <p:spPr>
          <a:xfrm>
            <a:off x="4677536" y="3921357"/>
            <a:ext cx="1244971" cy="278288"/>
          </a:xfrm>
          <a:prstGeom prst="rect">
            <a:avLst/>
          </a:prstGeom>
          <a:ln w="12700" cap="flat">
            <a:noFill/>
            <a:miter lim="400000"/>
          </a:ln>
          <a:effectLst/>
        </p:spPr>
      </p:pic>
      <p:pic>
        <p:nvPicPr>
          <p:cNvPr id="236" name="noble_group-800x307.png"/>
          <p:cNvPicPr/>
          <p:nvPr/>
        </p:nvPicPr>
        <p:blipFill>
          <a:blip r:embed="rId58"/>
          <a:stretch>
            <a:fillRect/>
          </a:stretch>
        </p:blipFill>
        <p:spPr>
          <a:xfrm>
            <a:off x="4787547" y="5836291"/>
            <a:ext cx="1024951" cy="396989"/>
          </a:xfrm>
          <a:prstGeom prst="rect">
            <a:avLst/>
          </a:prstGeom>
          <a:ln w="12700" cap="flat">
            <a:noFill/>
            <a:miter lim="400000"/>
          </a:ln>
          <a:effectLst/>
        </p:spPr>
      </p:pic>
      <p:pic>
        <p:nvPicPr>
          <p:cNvPr id="237" name="tribal_technologies-180x60-dark.png"/>
          <p:cNvPicPr/>
          <p:nvPr/>
        </p:nvPicPr>
        <p:blipFill>
          <a:blip r:embed="rId59"/>
          <a:stretch>
            <a:fillRect/>
          </a:stretch>
        </p:blipFill>
        <p:spPr>
          <a:xfrm>
            <a:off x="4716844" y="4246689"/>
            <a:ext cx="1166355" cy="388785"/>
          </a:xfrm>
          <a:prstGeom prst="rect">
            <a:avLst/>
          </a:prstGeom>
          <a:ln w="12700" cap="flat">
            <a:noFill/>
            <a:miter lim="400000"/>
          </a:ln>
          <a:effectLst/>
        </p:spPr>
      </p:pic>
      <p:pic>
        <p:nvPicPr>
          <p:cNvPr id="238" name="Didacti-443x106.png"/>
          <p:cNvPicPr/>
          <p:nvPr/>
        </p:nvPicPr>
        <p:blipFill>
          <a:blip r:embed="rId60"/>
          <a:stretch>
            <a:fillRect/>
          </a:stretch>
        </p:blipFill>
        <p:spPr>
          <a:xfrm>
            <a:off x="4772128" y="4973042"/>
            <a:ext cx="1055787" cy="248927"/>
          </a:xfrm>
          <a:prstGeom prst="rect">
            <a:avLst/>
          </a:prstGeom>
          <a:ln w="12700" cap="flat">
            <a:noFill/>
            <a:miter lim="400000"/>
          </a:ln>
          <a:effectLst/>
        </p:spPr>
      </p:pic>
      <p:pic>
        <p:nvPicPr>
          <p:cNvPr id="239" name="pasted-image.png"/>
          <p:cNvPicPr/>
          <p:nvPr/>
        </p:nvPicPr>
        <p:blipFill>
          <a:blip r:embed="rId61"/>
          <a:srcRect/>
          <a:stretch>
            <a:fillRect/>
          </a:stretch>
        </p:blipFill>
        <p:spPr>
          <a:xfrm>
            <a:off x="4667198" y="5286985"/>
            <a:ext cx="1265649" cy="243395"/>
          </a:xfrm>
          <a:prstGeom prst="rect">
            <a:avLst/>
          </a:prstGeom>
          <a:ln w="12700" cap="flat">
            <a:noFill/>
            <a:miter lim="400000"/>
          </a:ln>
          <a:effectLst/>
        </p:spPr>
      </p:pic>
      <p:pic>
        <p:nvPicPr>
          <p:cNvPr id="240" name="droppedImage.png"/>
          <p:cNvPicPr/>
          <p:nvPr/>
        </p:nvPicPr>
        <p:blipFill>
          <a:blip r:embed="rId62"/>
          <a:stretch>
            <a:fillRect/>
          </a:stretch>
        </p:blipFill>
        <p:spPr>
          <a:xfrm>
            <a:off x="5009644" y="1930167"/>
            <a:ext cx="616600" cy="764583"/>
          </a:xfrm>
          <a:prstGeom prst="rect">
            <a:avLst/>
          </a:prstGeom>
          <a:ln w="12700" cap="flat">
            <a:noFill/>
            <a:miter lim="400000"/>
          </a:ln>
          <a:effectLst/>
        </p:spPr>
      </p:pic>
      <p:pic>
        <p:nvPicPr>
          <p:cNvPr id="243" name="janssen-534x322.png"/>
          <p:cNvPicPr/>
          <p:nvPr/>
        </p:nvPicPr>
        <p:blipFill rotWithShape="1">
          <a:blip r:embed="rId63"/>
          <a:srcRect t="12613" b="-1"/>
          <a:stretch/>
        </p:blipFill>
        <p:spPr>
          <a:xfrm>
            <a:off x="4704376" y="3098290"/>
            <a:ext cx="1191291" cy="514073"/>
          </a:xfrm>
          <a:prstGeom prst="rect">
            <a:avLst/>
          </a:prstGeom>
          <a:ln w="12700" cap="flat">
            <a:noFill/>
            <a:miter lim="400000"/>
          </a:ln>
          <a:effectLst/>
        </p:spPr>
      </p:pic>
      <p:pic>
        <p:nvPicPr>
          <p:cNvPr id="244" name="Picture 243"/>
          <p:cNvPicPr>
            <a:picLocks noChangeAspect="1"/>
          </p:cNvPicPr>
          <p:nvPr/>
        </p:nvPicPr>
        <p:blipFill rotWithShape="1">
          <a:blip r:embed="rId64"/>
          <a:srcRect b="2903"/>
          <a:stretch/>
        </p:blipFill>
        <p:spPr>
          <a:xfrm>
            <a:off x="4694502" y="3598072"/>
            <a:ext cx="1211041" cy="278315"/>
          </a:xfrm>
          <a:prstGeom prst="rect">
            <a:avLst/>
          </a:prstGeom>
        </p:spPr>
      </p:pic>
      <p:pic>
        <p:nvPicPr>
          <p:cNvPr id="245" name="aikux-250x70.png"/>
          <p:cNvPicPr/>
          <p:nvPr/>
        </p:nvPicPr>
        <p:blipFill>
          <a:blip r:embed="rId65"/>
          <a:stretch>
            <a:fillRect/>
          </a:stretch>
        </p:blipFill>
        <p:spPr>
          <a:xfrm>
            <a:off x="9177045" y="4952393"/>
            <a:ext cx="1022551" cy="288412"/>
          </a:xfrm>
          <a:prstGeom prst="rect">
            <a:avLst/>
          </a:prstGeom>
          <a:ln w="12700" cap="flat">
            <a:noFill/>
            <a:miter lim="400000"/>
          </a:ln>
          <a:effectLst/>
        </p:spPr>
      </p:pic>
      <p:pic>
        <p:nvPicPr>
          <p:cNvPr id="246" name="identropy-477x477.png"/>
          <p:cNvPicPr/>
          <p:nvPr/>
        </p:nvPicPr>
        <p:blipFill>
          <a:blip r:embed="rId66"/>
          <a:stretch>
            <a:fillRect/>
          </a:stretch>
        </p:blipFill>
        <p:spPr>
          <a:xfrm>
            <a:off x="9432404" y="3395642"/>
            <a:ext cx="511833" cy="511833"/>
          </a:xfrm>
          <a:prstGeom prst="rect">
            <a:avLst/>
          </a:prstGeom>
          <a:ln w="12700" cap="flat">
            <a:noFill/>
            <a:miter lim="400000"/>
          </a:ln>
          <a:effectLst/>
        </p:spPr>
      </p:pic>
      <p:pic>
        <p:nvPicPr>
          <p:cNvPr id="249" name="telenor-672x301.png"/>
          <p:cNvPicPr/>
          <p:nvPr/>
        </p:nvPicPr>
        <p:blipFill>
          <a:blip r:embed="rId67"/>
          <a:stretch>
            <a:fillRect/>
          </a:stretch>
        </p:blipFill>
        <p:spPr>
          <a:xfrm>
            <a:off x="9157760" y="2394859"/>
            <a:ext cx="1061117" cy="474383"/>
          </a:xfrm>
          <a:prstGeom prst="rect">
            <a:avLst/>
          </a:prstGeom>
          <a:ln w="12700" cap="flat">
            <a:noFill/>
            <a:miter lim="400000"/>
          </a:ln>
          <a:effectLst/>
        </p:spPr>
      </p:pic>
      <p:pic>
        <p:nvPicPr>
          <p:cNvPr id="251" name="LifeWay-760x210.png"/>
          <p:cNvPicPr/>
          <p:nvPr/>
        </p:nvPicPr>
        <p:blipFill>
          <a:blip r:embed="rId68"/>
          <a:stretch>
            <a:fillRect/>
          </a:stretch>
        </p:blipFill>
        <p:spPr>
          <a:xfrm>
            <a:off x="9166430" y="3017119"/>
            <a:ext cx="1043780" cy="287040"/>
          </a:xfrm>
          <a:prstGeom prst="rect">
            <a:avLst/>
          </a:prstGeom>
          <a:ln w="12700" cap="flat">
            <a:noFill/>
            <a:miter lim="400000"/>
          </a:ln>
          <a:effectLst/>
        </p:spPr>
      </p:pic>
      <p:pic>
        <p:nvPicPr>
          <p:cNvPr id="252" name="Deutscher_Olympischer_Sportbund-1024x417.png"/>
          <p:cNvPicPr/>
          <p:nvPr/>
        </p:nvPicPr>
        <p:blipFill>
          <a:blip r:embed="rId69"/>
          <a:stretch>
            <a:fillRect/>
          </a:stretch>
        </p:blipFill>
        <p:spPr>
          <a:xfrm>
            <a:off x="9205334" y="4070915"/>
            <a:ext cx="965972" cy="391989"/>
          </a:xfrm>
          <a:prstGeom prst="rect">
            <a:avLst/>
          </a:prstGeom>
          <a:ln w="12700" cap="flat">
            <a:noFill/>
            <a:miter lim="400000"/>
          </a:ln>
          <a:effectLst/>
        </p:spPr>
      </p:pic>
      <p:pic>
        <p:nvPicPr>
          <p:cNvPr id="253" name="Didacti-443x106.png"/>
          <p:cNvPicPr/>
          <p:nvPr/>
        </p:nvPicPr>
        <p:blipFill>
          <a:blip r:embed="rId60"/>
          <a:stretch>
            <a:fillRect/>
          </a:stretch>
        </p:blipFill>
        <p:spPr>
          <a:xfrm>
            <a:off x="9220452" y="4618472"/>
            <a:ext cx="935737" cy="220621"/>
          </a:xfrm>
          <a:prstGeom prst="rect">
            <a:avLst/>
          </a:prstGeom>
          <a:ln w="12700" cap="flat">
            <a:noFill/>
            <a:miter lim="400000"/>
          </a:ln>
          <a:effectLst/>
        </p:spPr>
      </p:pic>
      <p:pic>
        <p:nvPicPr>
          <p:cNvPr id="256" name="droppedImage.png"/>
          <p:cNvPicPr/>
          <p:nvPr/>
        </p:nvPicPr>
        <p:blipFill>
          <a:blip r:embed="rId70"/>
          <a:stretch>
            <a:fillRect/>
          </a:stretch>
        </p:blipFill>
        <p:spPr>
          <a:xfrm>
            <a:off x="9274805" y="2024391"/>
            <a:ext cx="827027" cy="320139"/>
          </a:xfrm>
          <a:prstGeom prst="rect">
            <a:avLst/>
          </a:prstGeom>
          <a:ln w="12700" cap="flat">
            <a:noFill/>
            <a:miter lim="400000"/>
          </a:ln>
          <a:effectLst/>
        </p:spPr>
      </p:pic>
      <p:sp>
        <p:nvSpPr>
          <p:cNvPr id="259" name="TextBox 258"/>
          <p:cNvSpPr txBox="1"/>
          <p:nvPr/>
        </p:nvSpPr>
        <p:spPr>
          <a:xfrm>
            <a:off x="10394957" y="1202850"/>
            <a:ext cx="1530859" cy="521852"/>
          </a:xfrm>
          <a:prstGeom prst="rect">
            <a:avLst/>
          </a:prstGeom>
          <a:noFill/>
        </p:spPr>
        <p:txBody>
          <a:bodyPr wrap="square" tIns="0" bIns="0" rtlCol="0" anchor="ctr">
            <a:noAutofit/>
          </a:bodyPr>
          <a:lstStyle/>
          <a:p>
            <a:pPr algn="ctr">
              <a:lnSpc>
                <a:spcPct val="90000"/>
              </a:lnSpc>
            </a:pPr>
            <a:r>
              <a:rPr lang="en-US" sz="1600" b="1" dirty="0">
                <a:solidFill>
                  <a:schemeClr val="accent2"/>
                </a:solidFill>
                <a:latin typeface="Helvetica Neue"/>
                <a:cs typeface="Helvetica Neue"/>
              </a:rPr>
              <a:t>GEO</a:t>
            </a:r>
          </a:p>
        </p:txBody>
      </p:sp>
      <p:pic>
        <p:nvPicPr>
          <p:cNvPr id="260" name="DingLicom-183x61.png"/>
          <p:cNvPicPr/>
          <p:nvPr/>
        </p:nvPicPr>
        <p:blipFill>
          <a:blip r:embed="rId71"/>
          <a:stretch>
            <a:fillRect/>
          </a:stretch>
        </p:blipFill>
        <p:spPr>
          <a:xfrm>
            <a:off x="10558089" y="3723827"/>
            <a:ext cx="1204595" cy="398819"/>
          </a:xfrm>
          <a:prstGeom prst="rect">
            <a:avLst/>
          </a:prstGeom>
          <a:ln w="12700" cap="flat">
            <a:noFill/>
            <a:miter lim="400000"/>
          </a:ln>
          <a:effectLst/>
        </p:spPr>
      </p:pic>
      <p:pic>
        <p:nvPicPr>
          <p:cNvPr id="261" name="classmates-140x40-black.png"/>
          <p:cNvPicPr/>
          <p:nvPr/>
        </p:nvPicPr>
        <p:blipFill>
          <a:blip r:embed="rId25"/>
          <a:stretch>
            <a:fillRect/>
          </a:stretch>
        </p:blipFill>
        <p:spPr>
          <a:xfrm>
            <a:off x="10376158" y="2801641"/>
            <a:ext cx="1568460" cy="448132"/>
          </a:xfrm>
          <a:prstGeom prst="rect">
            <a:avLst/>
          </a:prstGeom>
          <a:ln w="12700" cap="flat">
            <a:noFill/>
            <a:miter lim="400000"/>
          </a:ln>
          <a:effectLst/>
        </p:spPr>
      </p:pic>
      <p:pic>
        <p:nvPicPr>
          <p:cNvPr id="263" name="Down-241x63-dark.png"/>
          <p:cNvPicPr/>
          <p:nvPr/>
        </p:nvPicPr>
        <p:blipFill>
          <a:blip r:embed="rId27"/>
          <a:stretch>
            <a:fillRect/>
          </a:stretch>
        </p:blipFill>
        <p:spPr>
          <a:xfrm>
            <a:off x="10663901" y="4603440"/>
            <a:ext cx="992975" cy="260453"/>
          </a:xfrm>
          <a:prstGeom prst="rect">
            <a:avLst/>
          </a:prstGeom>
          <a:ln w="12700" cap="flat">
            <a:noFill/>
            <a:miter lim="400000"/>
          </a:ln>
          <a:effectLst/>
        </p:spPr>
      </p:pic>
      <p:pic>
        <p:nvPicPr>
          <p:cNvPr id="264" name="SNCF-908x474.gif"/>
          <p:cNvPicPr/>
          <p:nvPr/>
        </p:nvPicPr>
        <p:blipFill>
          <a:blip r:embed="rId72"/>
          <a:stretch>
            <a:fillRect/>
          </a:stretch>
        </p:blipFill>
        <p:spPr>
          <a:xfrm>
            <a:off x="11277675" y="2418536"/>
            <a:ext cx="567444" cy="297233"/>
          </a:xfrm>
          <a:prstGeom prst="rect">
            <a:avLst/>
          </a:prstGeom>
          <a:ln w="12700" cap="flat">
            <a:noFill/>
            <a:miter lim="400000"/>
          </a:ln>
          <a:effectLst/>
        </p:spPr>
      </p:pic>
      <p:pic>
        <p:nvPicPr>
          <p:cNvPr id="265" name="TomTom-1831x317.png"/>
          <p:cNvPicPr/>
          <p:nvPr/>
        </p:nvPicPr>
        <p:blipFill>
          <a:blip r:embed="rId73"/>
          <a:stretch>
            <a:fillRect/>
          </a:stretch>
        </p:blipFill>
        <p:spPr>
          <a:xfrm>
            <a:off x="10361614" y="2043643"/>
            <a:ext cx="1538831" cy="264488"/>
          </a:xfrm>
          <a:prstGeom prst="rect">
            <a:avLst/>
          </a:prstGeom>
          <a:ln w="12700" cap="flat">
            <a:noFill/>
            <a:miter lim="400000"/>
          </a:ln>
          <a:effectLst/>
        </p:spPr>
      </p:pic>
      <p:pic>
        <p:nvPicPr>
          <p:cNvPr id="266" name="ebay_now-649x400.png"/>
          <p:cNvPicPr/>
          <p:nvPr/>
        </p:nvPicPr>
        <p:blipFill>
          <a:blip r:embed="rId74"/>
          <a:stretch>
            <a:fillRect/>
          </a:stretch>
        </p:blipFill>
        <p:spPr>
          <a:xfrm>
            <a:off x="10260565" y="2329236"/>
            <a:ext cx="930799" cy="569193"/>
          </a:xfrm>
          <a:prstGeom prst="rect">
            <a:avLst/>
          </a:prstGeom>
          <a:ln w="12700" cap="flat">
            <a:noFill/>
            <a:miter lim="400000"/>
          </a:ln>
          <a:effectLst/>
        </p:spPr>
      </p:pic>
      <p:pic>
        <p:nvPicPr>
          <p:cNvPr id="267" name="KiwiRail-464x100.png"/>
          <p:cNvPicPr/>
          <p:nvPr/>
        </p:nvPicPr>
        <p:blipFill>
          <a:blip r:embed="rId75"/>
          <a:stretch>
            <a:fillRect/>
          </a:stretch>
        </p:blipFill>
        <p:spPr>
          <a:xfrm>
            <a:off x="10473817" y="3357756"/>
            <a:ext cx="1373143" cy="295937"/>
          </a:xfrm>
          <a:prstGeom prst="rect">
            <a:avLst/>
          </a:prstGeom>
          <a:ln w="12700" cap="flat">
            <a:noFill/>
            <a:miter lim="400000"/>
          </a:ln>
          <a:effectLst/>
        </p:spPr>
      </p:pic>
      <p:pic>
        <p:nvPicPr>
          <p:cNvPr id="268" name="Perigree-267x78.png"/>
          <p:cNvPicPr/>
          <p:nvPr/>
        </p:nvPicPr>
        <p:blipFill>
          <a:blip r:embed="rId76"/>
          <a:stretch>
            <a:fillRect/>
          </a:stretch>
        </p:blipFill>
        <p:spPr>
          <a:xfrm>
            <a:off x="10612905" y="4192780"/>
            <a:ext cx="1094963" cy="319877"/>
          </a:xfrm>
          <a:prstGeom prst="rect">
            <a:avLst/>
          </a:prstGeom>
          <a:ln w="12700" cap="flat">
            <a:noFill/>
            <a:miter lim="400000"/>
          </a:ln>
          <a:effectLst/>
        </p:spPr>
      </p:pic>
      <p:pic>
        <p:nvPicPr>
          <p:cNvPr id="269" name="pasted-image.png"/>
          <p:cNvPicPr/>
          <p:nvPr/>
        </p:nvPicPr>
        <p:blipFill>
          <a:blip r:embed="rId77"/>
          <a:stretch>
            <a:fillRect/>
          </a:stretch>
        </p:blipFill>
        <p:spPr>
          <a:xfrm>
            <a:off x="10352452" y="4985649"/>
            <a:ext cx="1615869" cy="240457"/>
          </a:xfrm>
          <a:prstGeom prst="rect">
            <a:avLst/>
          </a:prstGeom>
          <a:ln w="12700" cap="flat">
            <a:noFill/>
            <a:miter lim="400000"/>
          </a:ln>
          <a:effectLst/>
        </p:spPr>
      </p:pic>
      <p:pic>
        <p:nvPicPr>
          <p:cNvPr id="270" name="droppedImage.png"/>
          <p:cNvPicPr/>
          <p:nvPr/>
        </p:nvPicPr>
        <p:blipFill>
          <a:blip r:embed="rId78"/>
          <a:stretch>
            <a:fillRect/>
          </a:stretch>
        </p:blipFill>
        <p:spPr>
          <a:xfrm>
            <a:off x="10488909" y="5347864"/>
            <a:ext cx="1342959" cy="318275"/>
          </a:xfrm>
          <a:prstGeom prst="rect">
            <a:avLst/>
          </a:prstGeom>
          <a:ln w="12700" cap="flat">
            <a:noFill/>
            <a:miter lim="400000"/>
          </a:ln>
          <a:effectLst/>
        </p:spPr>
      </p:pic>
    </p:spTree>
    <p:extLst>
      <p:ext uri="{BB962C8B-B14F-4D97-AF65-F5344CB8AC3E}">
        <p14:creationId xmlns:p14="http://schemas.microsoft.com/office/powerpoint/2010/main" val="1817579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0" y="5010499"/>
            <a:ext cx="12192000" cy="457992"/>
          </a:xfrm>
          <a:prstGeom prst="rect">
            <a:avLst/>
          </a:prstGeom>
          <a:solidFill>
            <a:srgbClr val="C0E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0" y="1125363"/>
            <a:ext cx="12192000" cy="701252"/>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accent1"/>
              </a:solidFill>
              <a:latin typeface="Helvetica Neue"/>
              <a:cs typeface="Helvetica Neue"/>
            </a:endParaRPr>
          </a:p>
        </p:txBody>
      </p:sp>
      <p:pic>
        <p:nvPicPr>
          <p:cNvPr id="141" name="die_Bayerische-1024x201.png"/>
          <p:cNvPicPr/>
          <p:nvPr/>
        </p:nvPicPr>
        <p:blipFill>
          <a:blip r:embed="rId3"/>
          <a:stretch>
            <a:fillRect/>
          </a:stretch>
        </p:blipFill>
        <p:spPr>
          <a:xfrm>
            <a:off x="445495" y="4135111"/>
            <a:ext cx="1244668" cy="271596"/>
          </a:xfrm>
          <a:prstGeom prst="rect">
            <a:avLst/>
          </a:prstGeom>
          <a:ln w="12700" cap="flat">
            <a:noFill/>
            <a:miter lim="400000"/>
          </a:ln>
          <a:effectLst/>
        </p:spPr>
      </p:pic>
      <p:pic>
        <p:nvPicPr>
          <p:cNvPr id="144" name="HP-600x600.png"/>
          <p:cNvPicPr/>
          <p:nvPr/>
        </p:nvPicPr>
        <p:blipFill>
          <a:blip r:embed="rId4"/>
          <a:stretch>
            <a:fillRect/>
          </a:stretch>
        </p:blipFill>
        <p:spPr>
          <a:xfrm>
            <a:off x="2025661" y="2384230"/>
            <a:ext cx="694832" cy="651753"/>
          </a:xfrm>
          <a:prstGeom prst="rect">
            <a:avLst/>
          </a:prstGeom>
          <a:ln w="12700" cap="flat">
            <a:noFill/>
            <a:miter lim="400000"/>
          </a:ln>
          <a:effectLst/>
        </p:spPr>
      </p:pic>
      <p:pic>
        <p:nvPicPr>
          <p:cNvPr id="145" name="SFR-1772x1772.png"/>
          <p:cNvPicPr/>
          <p:nvPr/>
        </p:nvPicPr>
        <p:blipFill>
          <a:blip r:embed="rId5"/>
          <a:stretch>
            <a:fillRect/>
          </a:stretch>
        </p:blipFill>
        <p:spPr>
          <a:xfrm>
            <a:off x="2744859" y="2516015"/>
            <a:ext cx="434965" cy="407997"/>
          </a:xfrm>
          <a:prstGeom prst="rect">
            <a:avLst/>
          </a:prstGeom>
          <a:ln w="12700" cap="flat">
            <a:noFill/>
            <a:miter lim="400000"/>
          </a:ln>
          <a:effectLst/>
        </p:spPr>
      </p:pic>
      <p:pic>
        <p:nvPicPr>
          <p:cNvPr id="147" name="ice-694x668.png"/>
          <p:cNvPicPr/>
          <p:nvPr/>
        </p:nvPicPr>
        <p:blipFill>
          <a:blip r:embed="rId6"/>
          <a:stretch>
            <a:fillRect/>
          </a:stretch>
        </p:blipFill>
        <p:spPr>
          <a:xfrm>
            <a:off x="835929" y="4499786"/>
            <a:ext cx="411352" cy="372988"/>
          </a:xfrm>
          <a:prstGeom prst="rect">
            <a:avLst/>
          </a:prstGeom>
          <a:ln w="12700" cap="flat">
            <a:noFill/>
            <a:miter lim="400000"/>
          </a:ln>
          <a:effectLst/>
        </p:spPr>
      </p:pic>
      <p:pic>
        <p:nvPicPr>
          <p:cNvPr id="161" name="maaii-185x80.png"/>
          <p:cNvPicPr/>
          <p:nvPr/>
        </p:nvPicPr>
        <p:blipFill>
          <a:blip r:embed="rId7" cstate="print">
            <a:extLst>
              <a:ext uri="{28A0092B-C50C-407E-A947-70E740481C1C}">
                <a14:useLocalDpi xmlns:a14="http://schemas.microsoft.com/office/drawing/2010/main"/>
              </a:ext>
            </a:extLst>
          </a:blip>
          <a:stretch>
            <a:fillRect/>
          </a:stretch>
        </p:blipFill>
        <p:spPr>
          <a:xfrm>
            <a:off x="2116064" y="3977692"/>
            <a:ext cx="1079467" cy="437856"/>
          </a:xfrm>
          <a:prstGeom prst="rect">
            <a:avLst/>
          </a:prstGeom>
          <a:ln w="12700" cap="flat">
            <a:noFill/>
            <a:miter lim="400000"/>
          </a:ln>
          <a:effectLst/>
        </p:spPr>
      </p:pic>
      <p:pic>
        <p:nvPicPr>
          <p:cNvPr id="184" name="telenor-672x301.png"/>
          <p:cNvPicPr/>
          <p:nvPr/>
        </p:nvPicPr>
        <p:blipFill>
          <a:blip r:embed="rId8"/>
          <a:stretch>
            <a:fillRect/>
          </a:stretch>
        </p:blipFill>
        <p:spPr>
          <a:xfrm>
            <a:off x="2085305" y="3404550"/>
            <a:ext cx="1137600" cy="477044"/>
          </a:xfrm>
          <a:prstGeom prst="rect">
            <a:avLst/>
          </a:prstGeom>
          <a:ln w="12700" cap="flat">
            <a:noFill/>
            <a:miter lim="400000"/>
          </a:ln>
          <a:effectLst/>
        </p:spPr>
      </p:pic>
      <p:pic>
        <p:nvPicPr>
          <p:cNvPr id="185" name="janssen-534x322.png"/>
          <p:cNvPicPr/>
          <p:nvPr/>
        </p:nvPicPr>
        <p:blipFill rotWithShape="1">
          <a:blip r:embed="rId9"/>
          <a:srcRect t="12613" b="-1"/>
          <a:stretch/>
        </p:blipFill>
        <p:spPr>
          <a:xfrm>
            <a:off x="3778899" y="2690806"/>
            <a:ext cx="1191291" cy="514073"/>
          </a:xfrm>
          <a:prstGeom prst="rect">
            <a:avLst/>
          </a:prstGeom>
          <a:ln w="12700" cap="flat">
            <a:noFill/>
            <a:miter lim="400000"/>
          </a:ln>
          <a:effectLst/>
        </p:spPr>
      </p:pic>
      <p:pic>
        <p:nvPicPr>
          <p:cNvPr id="187" name="GoodStart_Genetics-468x181.png"/>
          <p:cNvPicPr/>
          <p:nvPr/>
        </p:nvPicPr>
        <p:blipFill>
          <a:blip r:embed="rId10"/>
          <a:stretch>
            <a:fillRect/>
          </a:stretch>
        </p:blipFill>
        <p:spPr>
          <a:xfrm>
            <a:off x="3793896" y="2263387"/>
            <a:ext cx="1136931" cy="358672"/>
          </a:xfrm>
          <a:prstGeom prst="rect">
            <a:avLst/>
          </a:prstGeom>
          <a:ln w="12700" cap="flat">
            <a:noFill/>
            <a:miter lim="400000"/>
          </a:ln>
          <a:effectLst/>
        </p:spPr>
      </p:pic>
      <p:pic>
        <p:nvPicPr>
          <p:cNvPr id="188" name="Hinge-172x55.png"/>
          <p:cNvPicPr/>
          <p:nvPr/>
        </p:nvPicPr>
        <p:blipFill>
          <a:blip r:embed="rId11"/>
          <a:stretch>
            <a:fillRect/>
          </a:stretch>
        </p:blipFill>
        <p:spPr>
          <a:xfrm>
            <a:off x="8762199" y="3064583"/>
            <a:ext cx="1046231" cy="350685"/>
          </a:xfrm>
          <a:prstGeom prst="rect">
            <a:avLst/>
          </a:prstGeom>
          <a:ln w="12700" cap="flat">
            <a:noFill/>
            <a:miter lim="400000"/>
          </a:ln>
          <a:effectLst/>
        </p:spPr>
      </p:pic>
      <p:pic>
        <p:nvPicPr>
          <p:cNvPr id="189" name="SHRM-157x91.png"/>
          <p:cNvPicPr/>
          <p:nvPr/>
        </p:nvPicPr>
        <p:blipFill>
          <a:blip r:embed="rId12"/>
          <a:stretch>
            <a:fillRect/>
          </a:stretch>
        </p:blipFill>
        <p:spPr>
          <a:xfrm>
            <a:off x="5679102" y="4203345"/>
            <a:ext cx="757367" cy="459620"/>
          </a:xfrm>
          <a:prstGeom prst="rect">
            <a:avLst/>
          </a:prstGeom>
          <a:ln w="12700" cap="flat">
            <a:noFill/>
            <a:miter lim="400000"/>
          </a:ln>
          <a:effectLst/>
        </p:spPr>
      </p:pic>
      <p:pic>
        <p:nvPicPr>
          <p:cNvPr id="190" name="InfoJobs-285x74.png"/>
          <p:cNvPicPr/>
          <p:nvPr/>
        </p:nvPicPr>
        <p:blipFill>
          <a:blip r:embed="rId13"/>
          <a:stretch>
            <a:fillRect/>
          </a:stretch>
        </p:blipFill>
        <p:spPr>
          <a:xfrm>
            <a:off x="5382804" y="2898774"/>
            <a:ext cx="1237976" cy="336695"/>
          </a:xfrm>
          <a:prstGeom prst="rect">
            <a:avLst/>
          </a:prstGeom>
          <a:ln w="12700" cap="flat">
            <a:noFill/>
            <a:miter lim="400000"/>
          </a:ln>
          <a:effectLst/>
        </p:spPr>
      </p:pic>
      <p:pic>
        <p:nvPicPr>
          <p:cNvPr id="194" name="meetic-755x253.png"/>
          <p:cNvPicPr/>
          <p:nvPr/>
        </p:nvPicPr>
        <p:blipFill>
          <a:blip r:embed="rId14"/>
          <a:stretch>
            <a:fillRect/>
          </a:stretch>
        </p:blipFill>
        <p:spPr>
          <a:xfrm>
            <a:off x="8858319" y="3623002"/>
            <a:ext cx="837575" cy="295837"/>
          </a:xfrm>
          <a:prstGeom prst="rect">
            <a:avLst/>
          </a:prstGeom>
          <a:ln w="12700" cap="flat">
            <a:noFill/>
            <a:miter lim="400000"/>
          </a:ln>
          <a:effectLst/>
        </p:spPr>
      </p:pic>
      <p:pic>
        <p:nvPicPr>
          <p:cNvPr id="196" name="classmates-140x40-black.png"/>
          <p:cNvPicPr/>
          <p:nvPr/>
        </p:nvPicPr>
        <p:blipFill>
          <a:blip r:embed="rId15"/>
          <a:stretch>
            <a:fillRect/>
          </a:stretch>
        </p:blipFill>
        <p:spPr>
          <a:xfrm>
            <a:off x="8661926" y="1929588"/>
            <a:ext cx="1289541" cy="386209"/>
          </a:xfrm>
          <a:prstGeom prst="rect">
            <a:avLst/>
          </a:prstGeom>
          <a:ln w="12700" cap="flat">
            <a:noFill/>
            <a:miter lim="400000"/>
          </a:ln>
          <a:effectLst/>
        </p:spPr>
      </p:pic>
      <p:pic>
        <p:nvPicPr>
          <p:cNvPr id="199" name="careerbuilder-1000x194.png"/>
          <p:cNvPicPr/>
          <p:nvPr/>
        </p:nvPicPr>
        <p:blipFill>
          <a:blip r:embed="rId16"/>
          <a:stretch>
            <a:fillRect/>
          </a:stretch>
        </p:blipFill>
        <p:spPr>
          <a:xfrm>
            <a:off x="5376112" y="2288443"/>
            <a:ext cx="1251360" cy="252523"/>
          </a:xfrm>
          <a:prstGeom prst="rect">
            <a:avLst/>
          </a:prstGeom>
          <a:ln w="12700" cap="flat">
            <a:noFill/>
            <a:miter lim="400000"/>
          </a:ln>
          <a:effectLst/>
        </p:spPr>
      </p:pic>
      <p:pic>
        <p:nvPicPr>
          <p:cNvPr id="200" name="TechCrunch-581x83.png"/>
          <p:cNvPicPr/>
          <p:nvPr/>
        </p:nvPicPr>
        <p:blipFill>
          <a:blip r:embed="rId17"/>
          <a:stretch>
            <a:fillRect/>
          </a:stretch>
        </p:blipFill>
        <p:spPr>
          <a:xfrm>
            <a:off x="6942201" y="4590853"/>
            <a:ext cx="1532415" cy="294156"/>
          </a:xfrm>
          <a:prstGeom prst="rect">
            <a:avLst/>
          </a:prstGeom>
          <a:ln w="12700" cap="flat">
            <a:noFill/>
            <a:miter lim="400000"/>
          </a:ln>
          <a:effectLst/>
        </p:spPr>
      </p:pic>
      <p:pic>
        <p:nvPicPr>
          <p:cNvPr id="201" name="LifeChurch-1850x200-dark.png"/>
          <p:cNvPicPr/>
          <p:nvPr/>
        </p:nvPicPr>
        <p:blipFill>
          <a:blip r:embed="rId18"/>
          <a:stretch>
            <a:fillRect/>
          </a:stretch>
        </p:blipFill>
        <p:spPr>
          <a:xfrm>
            <a:off x="6941273" y="3221195"/>
            <a:ext cx="1465496" cy="168349"/>
          </a:xfrm>
          <a:prstGeom prst="rect">
            <a:avLst/>
          </a:prstGeom>
          <a:ln w="12700" cap="flat">
            <a:noFill/>
            <a:miter lim="400000"/>
          </a:ln>
          <a:effectLst/>
        </p:spPr>
      </p:pic>
      <p:pic>
        <p:nvPicPr>
          <p:cNvPr id="202" name="National_Geographic-727x220.png"/>
          <p:cNvPicPr/>
          <p:nvPr/>
        </p:nvPicPr>
        <p:blipFill>
          <a:blip r:embed="rId19"/>
          <a:stretch>
            <a:fillRect/>
          </a:stretch>
        </p:blipFill>
        <p:spPr>
          <a:xfrm>
            <a:off x="6941274" y="2658912"/>
            <a:ext cx="1335431" cy="400097"/>
          </a:xfrm>
          <a:prstGeom prst="rect">
            <a:avLst/>
          </a:prstGeom>
          <a:ln w="12700" cap="flat">
            <a:noFill/>
            <a:miter lim="400000"/>
          </a:ln>
          <a:effectLst/>
        </p:spPr>
      </p:pic>
      <p:pic>
        <p:nvPicPr>
          <p:cNvPr id="203" name="livestation-179x26.png"/>
          <p:cNvPicPr/>
          <p:nvPr/>
        </p:nvPicPr>
        <p:blipFill>
          <a:blip r:embed="rId20"/>
          <a:stretch>
            <a:fillRect/>
          </a:stretch>
        </p:blipFill>
        <p:spPr>
          <a:xfrm>
            <a:off x="7004615" y="3889049"/>
            <a:ext cx="1342575" cy="204115"/>
          </a:xfrm>
          <a:prstGeom prst="rect">
            <a:avLst/>
          </a:prstGeom>
          <a:ln w="12700" cap="flat">
            <a:noFill/>
            <a:miter lim="400000"/>
          </a:ln>
          <a:effectLst/>
        </p:spPr>
      </p:pic>
      <p:pic>
        <p:nvPicPr>
          <p:cNvPr id="212" name="SNCF-908x474.gif"/>
          <p:cNvPicPr/>
          <p:nvPr/>
        </p:nvPicPr>
        <p:blipFill>
          <a:blip r:embed="rId21"/>
          <a:stretch>
            <a:fillRect/>
          </a:stretch>
        </p:blipFill>
        <p:spPr>
          <a:xfrm>
            <a:off x="10544455" y="3215263"/>
            <a:ext cx="746131" cy="409680"/>
          </a:xfrm>
          <a:prstGeom prst="rect">
            <a:avLst/>
          </a:prstGeom>
          <a:ln w="12700" cap="flat">
            <a:noFill/>
            <a:miter lim="400000"/>
          </a:ln>
          <a:effectLst/>
        </p:spPr>
      </p:pic>
      <p:pic>
        <p:nvPicPr>
          <p:cNvPr id="214" name="ebay_now-649x400.png"/>
          <p:cNvPicPr/>
          <p:nvPr/>
        </p:nvPicPr>
        <p:blipFill>
          <a:blip r:embed="rId22"/>
          <a:stretch>
            <a:fillRect/>
          </a:stretch>
        </p:blipFill>
        <p:spPr>
          <a:xfrm>
            <a:off x="10458361" y="1888559"/>
            <a:ext cx="930153" cy="596231"/>
          </a:xfrm>
          <a:prstGeom prst="rect">
            <a:avLst/>
          </a:prstGeom>
          <a:ln w="12700" cap="flat">
            <a:noFill/>
            <a:miter lim="400000"/>
          </a:ln>
          <a:effectLst/>
        </p:spPr>
      </p:pic>
      <p:pic>
        <p:nvPicPr>
          <p:cNvPr id="216" name="KiwiRail-464x100.png"/>
          <p:cNvPicPr/>
          <p:nvPr/>
        </p:nvPicPr>
        <p:blipFill>
          <a:blip r:embed="rId23" cstate="print">
            <a:extLst>
              <a:ext uri="{28A0092B-C50C-407E-A947-70E740481C1C}">
                <a14:useLocalDpi xmlns:a14="http://schemas.microsoft.com/office/drawing/2010/main"/>
              </a:ext>
            </a:extLst>
          </a:blip>
          <a:stretch>
            <a:fillRect/>
          </a:stretch>
        </p:blipFill>
        <p:spPr>
          <a:xfrm>
            <a:off x="10278087" y="3803693"/>
            <a:ext cx="1329756" cy="300407"/>
          </a:xfrm>
          <a:prstGeom prst="rect">
            <a:avLst/>
          </a:prstGeom>
          <a:ln w="12700" cap="flat">
            <a:noFill/>
            <a:miter lim="400000"/>
          </a:ln>
          <a:effectLst/>
        </p:spPr>
      </p:pic>
      <p:pic>
        <p:nvPicPr>
          <p:cNvPr id="221" name="Perigree-267x78.png"/>
          <p:cNvPicPr/>
          <p:nvPr/>
        </p:nvPicPr>
        <p:blipFill>
          <a:blip r:embed="rId24" cstate="print">
            <a:extLst>
              <a:ext uri="{28A0092B-C50C-407E-A947-70E740481C1C}">
                <a14:useLocalDpi xmlns:a14="http://schemas.microsoft.com/office/drawing/2010/main"/>
              </a:ext>
            </a:extLst>
          </a:blip>
          <a:stretch>
            <a:fillRect/>
          </a:stretch>
        </p:blipFill>
        <p:spPr>
          <a:xfrm>
            <a:off x="7215386" y="4220816"/>
            <a:ext cx="1006765" cy="308296"/>
          </a:xfrm>
          <a:prstGeom prst="rect">
            <a:avLst/>
          </a:prstGeom>
          <a:ln w="12700" cap="flat">
            <a:noFill/>
            <a:miter lim="400000"/>
          </a:ln>
          <a:effectLst/>
        </p:spPr>
      </p:pic>
      <p:pic>
        <p:nvPicPr>
          <p:cNvPr id="224" name="cobrain-390x121.png"/>
          <p:cNvPicPr/>
          <p:nvPr/>
        </p:nvPicPr>
        <p:blipFill>
          <a:blip r:embed="rId25"/>
          <a:stretch>
            <a:fillRect/>
          </a:stretch>
        </p:blipFill>
        <p:spPr>
          <a:xfrm>
            <a:off x="4250533" y="5849141"/>
            <a:ext cx="1092129" cy="357244"/>
          </a:xfrm>
          <a:prstGeom prst="rect">
            <a:avLst/>
          </a:prstGeom>
          <a:ln w="12700" cap="flat">
            <a:noFill/>
            <a:miter lim="400000"/>
          </a:ln>
          <a:effectLst/>
        </p:spPr>
      </p:pic>
      <p:pic>
        <p:nvPicPr>
          <p:cNvPr id="228" name="codex-2500x562.png"/>
          <p:cNvPicPr/>
          <p:nvPr/>
        </p:nvPicPr>
        <p:blipFill>
          <a:blip r:embed="rId26"/>
          <a:stretch>
            <a:fillRect/>
          </a:stretch>
        </p:blipFill>
        <p:spPr>
          <a:xfrm>
            <a:off x="7121403" y="3511395"/>
            <a:ext cx="1137600" cy="266551"/>
          </a:xfrm>
          <a:prstGeom prst="rect">
            <a:avLst/>
          </a:prstGeom>
          <a:ln w="12700" cap="flat">
            <a:noFill/>
            <a:miter lim="400000"/>
          </a:ln>
          <a:effectLst/>
        </p:spPr>
      </p:pic>
      <p:pic>
        <p:nvPicPr>
          <p:cNvPr id="248" name="pasted-image.png"/>
          <p:cNvPicPr/>
          <p:nvPr/>
        </p:nvPicPr>
        <p:blipFill>
          <a:blip r:embed="rId27" cstate="print">
            <a:extLst>
              <a:ext uri="{28A0092B-C50C-407E-A947-70E740481C1C}">
                <a14:useLocalDpi xmlns:a14="http://schemas.microsoft.com/office/drawing/2010/main"/>
              </a:ext>
            </a:extLst>
          </a:blip>
          <a:stretch>
            <a:fillRect/>
          </a:stretch>
        </p:blipFill>
        <p:spPr>
          <a:xfrm>
            <a:off x="2108324" y="3144708"/>
            <a:ext cx="1085384" cy="170531"/>
          </a:xfrm>
          <a:prstGeom prst="rect">
            <a:avLst/>
          </a:prstGeom>
          <a:ln w="12700" cap="flat">
            <a:noFill/>
            <a:miter lim="400000"/>
          </a:ln>
          <a:effectLst/>
        </p:spPr>
      </p:pic>
      <p:pic>
        <p:nvPicPr>
          <p:cNvPr id="255" name="pasted-image.png"/>
          <p:cNvPicPr/>
          <p:nvPr/>
        </p:nvPicPr>
        <p:blipFill>
          <a:blip r:embed="rId28" cstate="print">
            <a:extLst>
              <a:ext uri="{28A0092B-C50C-407E-A947-70E740481C1C}">
                <a14:useLocalDpi xmlns:a14="http://schemas.microsoft.com/office/drawing/2010/main"/>
              </a:ext>
            </a:extLst>
          </a:blip>
          <a:stretch>
            <a:fillRect/>
          </a:stretch>
        </p:blipFill>
        <p:spPr>
          <a:xfrm>
            <a:off x="613076" y="3206951"/>
            <a:ext cx="930155" cy="252116"/>
          </a:xfrm>
          <a:prstGeom prst="rect">
            <a:avLst/>
          </a:prstGeom>
          <a:ln w="12700" cap="flat">
            <a:noFill/>
            <a:miter lim="400000"/>
          </a:ln>
          <a:effectLst/>
        </p:spPr>
      </p:pic>
      <p:pic>
        <p:nvPicPr>
          <p:cNvPr id="257" name="droppedImage.png"/>
          <p:cNvPicPr/>
          <p:nvPr/>
        </p:nvPicPr>
        <p:blipFill>
          <a:blip r:embed="rId29"/>
          <a:stretch>
            <a:fillRect/>
          </a:stretch>
        </p:blipFill>
        <p:spPr>
          <a:xfrm>
            <a:off x="553180" y="1891789"/>
            <a:ext cx="1049947" cy="381233"/>
          </a:xfrm>
          <a:prstGeom prst="rect">
            <a:avLst/>
          </a:prstGeom>
          <a:ln w="12700" cap="flat">
            <a:noFill/>
            <a:miter lim="400000"/>
          </a:ln>
          <a:effectLst/>
        </p:spPr>
      </p:pic>
      <p:grpSp>
        <p:nvGrpSpPr>
          <p:cNvPr id="12" name="Group 11"/>
          <p:cNvGrpSpPr/>
          <p:nvPr/>
        </p:nvGrpSpPr>
        <p:grpSpPr>
          <a:xfrm>
            <a:off x="419972" y="2803233"/>
            <a:ext cx="1374917" cy="274091"/>
            <a:chOff x="2515728" y="2067214"/>
            <a:chExt cx="819265" cy="163321"/>
          </a:xfrm>
        </p:grpSpPr>
        <p:pic>
          <p:nvPicPr>
            <p:cNvPr id="247" name="pasted-image.png"/>
            <p:cNvPicPr/>
            <p:nvPr/>
          </p:nvPicPr>
          <p:blipFill>
            <a:blip r:embed="rId30" cstate="print">
              <a:extLst>
                <a:ext uri="{28A0092B-C50C-407E-A947-70E740481C1C}">
                  <a14:useLocalDpi xmlns:a14="http://schemas.microsoft.com/office/drawing/2010/main"/>
                </a:ext>
              </a:extLst>
            </a:blip>
            <a:stretch>
              <a:fillRect/>
            </a:stretch>
          </p:blipFill>
          <p:spPr>
            <a:xfrm>
              <a:off x="2515728" y="2070329"/>
              <a:ext cx="304856" cy="155004"/>
            </a:xfrm>
            <a:prstGeom prst="rect">
              <a:avLst/>
            </a:prstGeom>
            <a:ln w="12700" cap="flat">
              <a:noFill/>
              <a:miter lim="400000"/>
            </a:ln>
            <a:effectLst/>
          </p:spPr>
        </p:pic>
        <p:pic>
          <p:nvPicPr>
            <p:cNvPr id="258" name="droppedImage.png"/>
            <p:cNvPicPr/>
            <p:nvPr/>
          </p:nvPicPr>
          <p:blipFill>
            <a:blip r:embed="rId31" cstate="print">
              <a:extLst>
                <a:ext uri="{28A0092B-C50C-407E-A947-70E740481C1C}">
                  <a14:useLocalDpi xmlns:a14="http://schemas.microsoft.com/office/drawing/2010/main"/>
                </a:ext>
              </a:extLst>
            </a:blip>
            <a:stretch>
              <a:fillRect/>
            </a:stretch>
          </p:blipFill>
          <p:spPr>
            <a:xfrm>
              <a:off x="2832157" y="2067214"/>
              <a:ext cx="502836" cy="163321"/>
            </a:xfrm>
            <a:prstGeom prst="rect">
              <a:avLst/>
            </a:prstGeom>
            <a:ln w="12700" cap="flat">
              <a:noFill/>
              <a:miter lim="400000"/>
            </a:ln>
            <a:effectLst/>
          </p:spPr>
        </p:pic>
      </p:grpSp>
      <p:sp>
        <p:nvSpPr>
          <p:cNvPr id="2" name="Title 1"/>
          <p:cNvSpPr>
            <a:spLocks noGrp="1"/>
          </p:cNvSpPr>
          <p:nvPr>
            <p:ph type="title"/>
          </p:nvPr>
        </p:nvSpPr>
        <p:spPr/>
        <p:txBody>
          <a:bodyPr>
            <a:normAutofit/>
          </a:bodyPr>
          <a:lstStyle/>
          <a:p>
            <a:r>
              <a:rPr lang="zh-CN" altLang="en-US" dirty="0"/>
              <a:t>垂直应用精选</a:t>
            </a:r>
            <a:endParaRPr lang="en-US" dirty="0"/>
          </a:p>
        </p:txBody>
      </p:sp>
      <p:pic>
        <p:nvPicPr>
          <p:cNvPr id="4" name="Picture 3"/>
          <p:cNvPicPr>
            <a:picLocks noChangeAspect="1"/>
          </p:cNvPicPr>
          <p:nvPr/>
        </p:nvPicPr>
        <p:blipFill rotWithShape="1">
          <a:blip r:embed="rId32"/>
          <a:srcRect t="17370" b="10762"/>
          <a:stretch/>
        </p:blipFill>
        <p:spPr>
          <a:xfrm>
            <a:off x="441981" y="3515605"/>
            <a:ext cx="1272344" cy="557395"/>
          </a:xfrm>
          <a:prstGeom prst="rect">
            <a:avLst/>
          </a:prstGeom>
        </p:spPr>
      </p:pic>
      <p:pic>
        <p:nvPicPr>
          <p:cNvPr id="5" name="Picture 4"/>
          <p:cNvPicPr>
            <a:picLocks noChangeAspect="1"/>
          </p:cNvPicPr>
          <p:nvPr/>
        </p:nvPicPr>
        <p:blipFill>
          <a:blip r:embed="rId33"/>
          <a:stretch>
            <a:fillRect/>
          </a:stretch>
        </p:blipFill>
        <p:spPr>
          <a:xfrm>
            <a:off x="10280967" y="2539090"/>
            <a:ext cx="1203725" cy="498417"/>
          </a:xfrm>
          <a:prstGeom prst="rect">
            <a:avLst/>
          </a:prstGeom>
        </p:spPr>
      </p:pic>
      <p:pic>
        <p:nvPicPr>
          <p:cNvPr id="6" name="Picture 5"/>
          <p:cNvPicPr>
            <a:picLocks noChangeAspect="1"/>
          </p:cNvPicPr>
          <p:nvPr/>
        </p:nvPicPr>
        <p:blipFill rotWithShape="1">
          <a:blip r:embed="rId34"/>
          <a:srcRect t="14032" b="15925"/>
          <a:stretch/>
        </p:blipFill>
        <p:spPr>
          <a:xfrm>
            <a:off x="456481" y="2366105"/>
            <a:ext cx="1243348" cy="344047"/>
          </a:xfrm>
          <a:prstGeom prst="rect">
            <a:avLst/>
          </a:prstGeom>
        </p:spPr>
      </p:pic>
      <p:pic>
        <p:nvPicPr>
          <p:cNvPr id="13" name="Picture 12"/>
          <p:cNvPicPr>
            <a:picLocks noChangeAspect="1"/>
          </p:cNvPicPr>
          <p:nvPr/>
        </p:nvPicPr>
        <p:blipFill>
          <a:blip r:embed="rId35"/>
          <a:stretch>
            <a:fillRect/>
          </a:stretch>
        </p:blipFill>
        <p:spPr>
          <a:xfrm>
            <a:off x="8828104" y="4078473"/>
            <a:ext cx="980325" cy="584300"/>
          </a:xfrm>
          <a:prstGeom prst="rect">
            <a:avLst/>
          </a:prstGeom>
        </p:spPr>
      </p:pic>
      <p:pic>
        <p:nvPicPr>
          <p:cNvPr id="14" name="Picture 13"/>
          <p:cNvPicPr>
            <a:picLocks noChangeAspect="1"/>
          </p:cNvPicPr>
          <p:nvPr/>
        </p:nvPicPr>
        <p:blipFill>
          <a:blip r:embed="rId36"/>
          <a:stretch>
            <a:fillRect/>
          </a:stretch>
        </p:blipFill>
        <p:spPr>
          <a:xfrm>
            <a:off x="8698850" y="2600843"/>
            <a:ext cx="1187365" cy="251995"/>
          </a:xfrm>
          <a:prstGeom prst="rect">
            <a:avLst/>
          </a:prstGeom>
        </p:spPr>
      </p:pic>
      <p:pic>
        <p:nvPicPr>
          <p:cNvPr id="15" name="Picture 14"/>
          <p:cNvPicPr>
            <a:picLocks noChangeAspect="1"/>
          </p:cNvPicPr>
          <p:nvPr/>
        </p:nvPicPr>
        <p:blipFill>
          <a:blip r:embed="rId37"/>
          <a:stretch>
            <a:fillRect/>
          </a:stretch>
        </p:blipFill>
        <p:spPr>
          <a:xfrm>
            <a:off x="5274791" y="3591704"/>
            <a:ext cx="1454004" cy="256051"/>
          </a:xfrm>
          <a:prstGeom prst="rect">
            <a:avLst/>
          </a:prstGeom>
        </p:spPr>
      </p:pic>
      <p:sp>
        <p:nvSpPr>
          <p:cNvPr id="7" name="TextBox 6"/>
          <p:cNvSpPr txBox="1"/>
          <p:nvPr/>
        </p:nvSpPr>
        <p:spPr>
          <a:xfrm>
            <a:off x="347183" y="1213174"/>
            <a:ext cx="1413212"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1"/>
                </a:solidFill>
                <a:latin typeface="Helvetica Neue"/>
                <a:cs typeface="Helvetica Neue"/>
              </a:rPr>
              <a:t>金融服务</a:t>
            </a:r>
            <a:endParaRPr lang="en-US" sz="1600" b="1" dirty="0">
              <a:solidFill>
                <a:schemeClr val="accent1"/>
              </a:solidFill>
              <a:latin typeface="Helvetica Neue"/>
              <a:cs typeface="Helvetica Neue"/>
            </a:endParaRPr>
          </a:p>
        </p:txBody>
      </p:sp>
      <p:sp>
        <p:nvSpPr>
          <p:cNvPr id="90" name="TextBox 89"/>
          <p:cNvSpPr txBox="1"/>
          <p:nvPr/>
        </p:nvSpPr>
        <p:spPr>
          <a:xfrm>
            <a:off x="1625936" y="1213174"/>
            <a:ext cx="1946633"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1"/>
                </a:solidFill>
                <a:latin typeface="Helvetica Neue"/>
                <a:cs typeface="Helvetica Neue"/>
              </a:rPr>
              <a:t>通讯</a:t>
            </a:r>
            <a:endParaRPr lang="en-US" sz="1600" b="1" dirty="0">
              <a:solidFill>
                <a:schemeClr val="accent1"/>
              </a:solidFill>
              <a:latin typeface="Helvetica Neue"/>
              <a:cs typeface="Helvetica Neue"/>
            </a:endParaRPr>
          </a:p>
        </p:txBody>
      </p:sp>
      <p:sp>
        <p:nvSpPr>
          <p:cNvPr id="91" name="TextBox 90"/>
          <p:cNvSpPr txBox="1"/>
          <p:nvPr/>
        </p:nvSpPr>
        <p:spPr>
          <a:xfrm>
            <a:off x="3493911" y="1213174"/>
            <a:ext cx="1780880"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1"/>
                </a:solidFill>
                <a:latin typeface="Helvetica Neue"/>
                <a:cs typeface="Helvetica Neue"/>
              </a:rPr>
              <a:t>健康和生命科学</a:t>
            </a:r>
            <a:endParaRPr lang="en-US" sz="1600" b="1" dirty="0">
              <a:solidFill>
                <a:schemeClr val="accent1"/>
              </a:solidFill>
              <a:latin typeface="Helvetica Neue"/>
              <a:cs typeface="Helvetica Neue"/>
            </a:endParaRPr>
          </a:p>
        </p:txBody>
      </p:sp>
      <p:sp>
        <p:nvSpPr>
          <p:cNvPr id="92" name="TextBox 91"/>
          <p:cNvSpPr txBox="1"/>
          <p:nvPr/>
        </p:nvSpPr>
        <p:spPr>
          <a:xfrm>
            <a:off x="5211997" y="1213174"/>
            <a:ext cx="1530859" cy="521852"/>
          </a:xfrm>
          <a:prstGeom prst="rect">
            <a:avLst/>
          </a:prstGeom>
          <a:noFill/>
        </p:spPr>
        <p:txBody>
          <a:bodyPr wrap="square" tIns="0" bIns="0" rtlCol="0" anchor="ctr">
            <a:noAutofit/>
          </a:bodyPr>
          <a:lstStyle/>
          <a:p>
            <a:pPr algn="ctr">
              <a:lnSpc>
                <a:spcPct val="90000"/>
              </a:lnSpc>
            </a:pPr>
            <a:r>
              <a:rPr lang="en-US" sz="1600" b="1" dirty="0">
                <a:solidFill>
                  <a:schemeClr val="accent1"/>
                </a:solidFill>
                <a:latin typeface="Helvetica Neue"/>
                <a:cs typeface="Helvetica Neue"/>
              </a:rPr>
              <a:t>HR</a:t>
            </a:r>
            <a:r>
              <a:rPr lang="zh-CN" altLang="en-US" sz="1600" b="1" dirty="0">
                <a:solidFill>
                  <a:schemeClr val="accent1"/>
                </a:solidFill>
                <a:latin typeface="Helvetica Neue"/>
                <a:cs typeface="Helvetica Neue"/>
              </a:rPr>
              <a:t>和招聘</a:t>
            </a:r>
            <a:endParaRPr lang="en-US" sz="1600" b="1" dirty="0">
              <a:solidFill>
                <a:schemeClr val="accent1"/>
              </a:solidFill>
              <a:latin typeface="Helvetica Neue"/>
              <a:cs typeface="Helvetica Neue"/>
            </a:endParaRPr>
          </a:p>
        </p:txBody>
      </p:sp>
      <p:sp>
        <p:nvSpPr>
          <p:cNvPr id="93" name="TextBox 92"/>
          <p:cNvSpPr txBox="1"/>
          <p:nvPr/>
        </p:nvSpPr>
        <p:spPr>
          <a:xfrm>
            <a:off x="6877101" y="1213174"/>
            <a:ext cx="1530859"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1"/>
                </a:solidFill>
                <a:latin typeface="Helvetica Neue"/>
                <a:cs typeface="Helvetica Neue"/>
              </a:rPr>
              <a:t>媒体和出版</a:t>
            </a:r>
            <a:endParaRPr lang="en-US" sz="1600" b="1" dirty="0">
              <a:solidFill>
                <a:schemeClr val="accent1"/>
              </a:solidFill>
              <a:latin typeface="Helvetica Neue"/>
              <a:cs typeface="Helvetica Neue"/>
            </a:endParaRPr>
          </a:p>
        </p:txBody>
      </p:sp>
      <p:sp>
        <p:nvSpPr>
          <p:cNvPr id="94" name="TextBox 93"/>
          <p:cNvSpPr txBox="1"/>
          <p:nvPr/>
        </p:nvSpPr>
        <p:spPr>
          <a:xfrm>
            <a:off x="8470004" y="1213174"/>
            <a:ext cx="1530859"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1"/>
                </a:solidFill>
                <a:latin typeface="Helvetica Neue"/>
                <a:cs typeface="Helvetica Neue"/>
              </a:rPr>
              <a:t>社交网</a:t>
            </a:r>
            <a:endParaRPr lang="en-US" sz="1600" b="1" dirty="0">
              <a:solidFill>
                <a:schemeClr val="accent1"/>
              </a:solidFill>
              <a:latin typeface="Helvetica Neue"/>
              <a:cs typeface="Helvetica Neue"/>
            </a:endParaRPr>
          </a:p>
        </p:txBody>
      </p:sp>
      <p:sp>
        <p:nvSpPr>
          <p:cNvPr id="95" name="TextBox 94"/>
          <p:cNvSpPr txBox="1"/>
          <p:nvPr/>
        </p:nvSpPr>
        <p:spPr>
          <a:xfrm>
            <a:off x="10000864" y="1213174"/>
            <a:ext cx="1792147" cy="521852"/>
          </a:xfrm>
          <a:prstGeom prst="rect">
            <a:avLst/>
          </a:prstGeom>
          <a:noFill/>
        </p:spPr>
        <p:txBody>
          <a:bodyPr wrap="square" tIns="0" bIns="0" rtlCol="0" anchor="ctr">
            <a:noAutofit/>
          </a:bodyPr>
          <a:lstStyle/>
          <a:p>
            <a:pPr algn="ctr">
              <a:lnSpc>
                <a:spcPct val="90000"/>
              </a:lnSpc>
            </a:pPr>
            <a:r>
              <a:rPr lang="zh-CN" altLang="en-US" sz="1600" b="1" dirty="0">
                <a:solidFill>
                  <a:schemeClr val="accent1"/>
                </a:solidFill>
                <a:latin typeface="Helvetica Neue"/>
                <a:cs typeface="Helvetica Neue"/>
              </a:rPr>
              <a:t>工业和物流</a:t>
            </a:r>
            <a:endParaRPr lang="en-US" sz="1600" b="1" dirty="0">
              <a:solidFill>
                <a:schemeClr val="accent1"/>
              </a:solidFill>
              <a:latin typeface="Helvetica Neue"/>
              <a:cs typeface="Helvetica Neue"/>
            </a:endParaRPr>
          </a:p>
        </p:txBody>
      </p:sp>
      <p:pic>
        <p:nvPicPr>
          <p:cNvPr id="18" name="Picture 17"/>
          <p:cNvPicPr>
            <a:picLocks noChangeAspect="1"/>
          </p:cNvPicPr>
          <p:nvPr/>
        </p:nvPicPr>
        <p:blipFill>
          <a:blip r:embed="rId38"/>
          <a:stretch>
            <a:fillRect/>
          </a:stretch>
        </p:blipFill>
        <p:spPr>
          <a:xfrm>
            <a:off x="2298804" y="1850728"/>
            <a:ext cx="658232" cy="454219"/>
          </a:xfrm>
          <a:prstGeom prst="rect">
            <a:avLst/>
          </a:prstGeom>
        </p:spPr>
      </p:pic>
      <p:pic>
        <p:nvPicPr>
          <p:cNvPr id="19" name="Picture 18"/>
          <p:cNvPicPr>
            <a:picLocks noChangeAspect="1"/>
          </p:cNvPicPr>
          <p:nvPr/>
        </p:nvPicPr>
        <p:blipFill>
          <a:blip r:embed="rId39"/>
          <a:stretch>
            <a:fillRect/>
          </a:stretch>
        </p:blipFill>
        <p:spPr>
          <a:xfrm>
            <a:off x="1811997" y="4585025"/>
            <a:ext cx="1623572" cy="283636"/>
          </a:xfrm>
          <a:prstGeom prst="rect">
            <a:avLst/>
          </a:prstGeom>
        </p:spPr>
      </p:pic>
      <p:pic>
        <p:nvPicPr>
          <p:cNvPr id="73" name="Juice_Plus-610x270.png"/>
          <p:cNvPicPr/>
          <p:nvPr/>
        </p:nvPicPr>
        <p:blipFill>
          <a:blip r:embed="rId40"/>
          <a:stretch>
            <a:fillRect/>
          </a:stretch>
        </p:blipFill>
        <p:spPr>
          <a:xfrm>
            <a:off x="5119070" y="5528760"/>
            <a:ext cx="717601" cy="334315"/>
          </a:xfrm>
          <a:prstGeom prst="rect">
            <a:avLst/>
          </a:prstGeom>
          <a:ln w="12700" cap="flat">
            <a:noFill/>
            <a:miter lim="400000"/>
          </a:ln>
          <a:effectLst/>
        </p:spPr>
      </p:pic>
      <p:pic>
        <p:nvPicPr>
          <p:cNvPr id="74" name="Walmart-1313x384.png"/>
          <p:cNvPicPr/>
          <p:nvPr/>
        </p:nvPicPr>
        <p:blipFill>
          <a:blip r:embed="rId41"/>
          <a:stretch>
            <a:fillRect/>
          </a:stretch>
        </p:blipFill>
        <p:spPr>
          <a:xfrm>
            <a:off x="3610868" y="5469472"/>
            <a:ext cx="1425347" cy="434899"/>
          </a:xfrm>
          <a:prstGeom prst="rect">
            <a:avLst/>
          </a:prstGeom>
          <a:ln w="12700" cap="flat">
            <a:noFill/>
            <a:miter lim="400000"/>
          </a:ln>
          <a:effectLst/>
        </p:spPr>
      </p:pic>
      <p:pic>
        <p:nvPicPr>
          <p:cNvPr id="75" name="Lufthansa_Systems-1311x198.png"/>
          <p:cNvPicPr/>
          <p:nvPr/>
        </p:nvPicPr>
        <p:blipFill>
          <a:blip r:embed="rId42"/>
          <a:stretch>
            <a:fillRect/>
          </a:stretch>
        </p:blipFill>
        <p:spPr>
          <a:xfrm>
            <a:off x="9535743" y="5782661"/>
            <a:ext cx="2127980" cy="336695"/>
          </a:xfrm>
          <a:prstGeom prst="rect">
            <a:avLst/>
          </a:prstGeom>
          <a:ln w="12700" cap="flat">
            <a:noFill/>
            <a:miter lim="400000"/>
          </a:ln>
          <a:effectLst/>
        </p:spPr>
      </p:pic>
      <p:pic>
        <p:nvPicPr>
          <p:cNvPr id="76" name="Bally-432x251.png"/>
          <p:cNvPicPr/>
          <p:nvPr/>
        </p:nvPicPr>
        <p:blipFill>
          <a:blip r:embed="rId43"/>
          <a:stretch>
            <a:fillRect/>
          </a:stretch>
        </p:blipFill>
        <p:spPr>
          <a:xfrm>
            <a:off x="582100" y="5475661"/>
            <a:ext cx="699197" cy="424320"/>
          </a:xfrm>
          <a:prstGeom prst="rect">
            <a:avLst/>
          </a:prstGeom>
          <a:ln w="12700" cap="flat">
            <a:noFill/>
            <a:miter lim="400000"/>
          </a:ln>
          <a:effectLst/>
        </p:spPr>
      </p:pic>
      <p:sp>
        <p:nvSpPr>
          <p:cNvPr id="78" name="TextBox 77"/>
          <p:cNvSpPr txBox="1"/>
          <p:nvPr/>
        </p:nvSpPr>
        <p:spPr>
          <a:xfrm>
            <a:off x="363552" y="5103205"/>
            <a:ext cx="2979088" cy="272579"/>
          </a:xfrm>
          <a:prstGeom prst="rect">
            <a:avLst/>
          </a:prstGeom>
          <a:noFill/>
        </p:spPr>
        <p:txBody>
          <a:bodyPr wrap="square" tIns="0" bIns="0" rtlCol="0" anchor="ctr">
            <a:noAutofit/>
          </a:bodyPr>
          <a:lstStyle/>
          <a:p>
            <a:pPr algn="ctr">
              <a:lnSpc>
                <a:spcPct val="90000"/>
              </a:lnSpc>
            </a:pPr>
            <a:r>
              <a:rPr lang="zh-CN" altLang="en-US" sz="1600" b="1" dirty="0">
                <a:solidFill>
                  <a:srgbClr val="008DC1"/>
                </a:solidFill>
                <a:latin typeface="Helvetica Neue"/>
                <a:cs typeface="Helvetica Neue"/>
              </a:rPr>
              <a:t>游戏娱乐</a:t>
            </a:r>
            <a:endParaRPr lang="en-US" sz="1600" b="1" dirty="0">
              <a:solidFill>
                <a:srgbClr val="008DC1"/>
              </a:solidFill>
              <a:latin typeface="Helvetica Neue"/>
              <a:cs typeface="Helvetica Neue"/>
            </a:endParaRPr>
          </a:p>
        </p:txBody>
      </p:sp>
      <p:pic>
        <p:nvPicPr>
          <p:cNvPr id="79" name="gamesys-298x72.png"/>
          <p:cNvPicPr/>
          <p:nvPr/>
        </p:nvPicPr>
        <p:blipFill>
          <a:blip r:embed="rId44"/>
          <a:stretch>
            <a:fillRect/>
          </a:stretch>
        </p:blipFill>
        <p:spPr>
          <a:xfrm>
            <a:off x="2214837" y="5516110"/>
            <a:ext cx="1057299" cy="266551"/>
          </a:xfrm>
          <a:prstGeom prst="rect">
            <a:avLst/>
          </a:prstGeom>
          <a:ln w="12700" cap="flat">
            <a:noFill/>
            <a:miter lim="400000"/>
          </a:ln>
          <a:effectLst/>
        </p:spPr>
      </p:pic>
      <p:pic>
        <p:nvPicPr>
          <p:cNvPr id="80" name="bwinparty-305x48.png"/>
          <p:cNvPicPr/>
          <p:nvPr/>
        </p:nvPicPr>
        <p:blipFill rotWithShape="1">
          <a:blip r:embed="rId45"/>
          <a:srcRect t="1" r="28279" b="462"/>
          <a:stretch/>
        </p:blipFill>
        <p:spPr>
          <a:xfrm>
            <a:off x="415767" y="5899982"/>
            <a:ext cx="1082639" cy="247753"/>
          </a:xfrm>
          <a:prstGeom prst="rect">
            <a:avLst/>
          </a:prstGeom>
          <a:ln w="12700" cap="flat">
            <a:noFill/>
            <a:miter lim="400000"/>
          </a:ln>
          <a:effectLst/>
        </p:spPr>
      </p:pic>
      <p:sp>
        <p:nvSpPr>
          <p:cNvPr id="81" name="TextBox 80"/>
          <p:cNvSpPr txBox="1"/>
          <p:nvPr/>
        </p:nvSpPr>
        <p:spPr>
          <a:xfrm>
            <a:off x="3685971" y="5103205"/>
            <a:ext cx="2230724" cy="272579"/>
          </a:xfrm>
          <a:prstGeom prst="rect">
            <a:avLst/>
          </a:prstGeom>
          <a:noFill/>
        </p:spPr>
        <p:txBody>
          <a:bodyPr wrap="square" tIns="0" bIns="0" rtlCol="0" anchor="ctr">
            <a:noAutofit/>
          </a:bodyPr>
          <a:lstStyle/>
          <a:p>
            <a:pPr algn="ctr">
              <a:lnSpc>
                <a:spcPct val="90000"/>
              </a:lnSpc>
            </a:pPr>
            <a:r>
              <a:rPr lang="zh-CN" altLang="en-US" sz="1600" b="1" dirty="0">
                <a:solidFill>
                  <a:srgbClr val="008DC1"/>
                </a:solidFill>
                <a:latin typeface="Helvetica Neue"/>
                <a:cs typeface="Helvetica Neue"/>
              </a:rPr>
              <a:t>消费品零售</a:t>
            </a:r>
            <a:endParaRPr lang="en-US" sz="1600" b="1" dirty="0">
              <a:solidFill>
                <a:srgbClr val="008DC1"/>
              </a:solidFill>
              <a:latin typeface="Helvetica Neue"/>
              <a:cs typeface="Helvetica Neue"/>
            </a:endParaRPr>
          </a:p>
        </p:txBody>
      </p:sp>
      <p:pic>
        <p:nvPicPr>
          <p:cNvPr id="83" name="Zephyr_Health-175x51.png"/>
          <p:cNvPicPr/>
          <p:nvPr/>
        </p:nvPicPr>
        <p:blipFill>
          <a:blip r:embed="rId46" cstate="print">
            <a:extLst>
              <a:ext uri="{28A0092B-C50C-407E-A947-70E740481C1C}">
                <a14:useLocalDpi xmlns:a14="http://schemas.microsoft.com/office/drawing/2010/main"/>
              </a:ext>
            </a:extLst>
          </a:blip>
          <a:stretch>
            <a:fillRect/>
          </a:stretch>
        </p:blipFill>
        <p:spPr>
          <a:xfrm>
            <a:off x="3883631" y="3331558"/>
            <a:ext cx="888080" cy="212285"/>
          </a:xfrm>
          <a:prstGeom prst="rect">
            <a:avLst/>
          </a:prstGeom>
          <a:ln w="12700" cap="flat">
            <a:noFill/>
            <a:miter lim="400000"/>
          </a:ln>
          <a:effectLst/>
        </p:spPr>
      </p:pic>
      <p:pic>
        <p:nvPicPr>
          <p:cNvPr id="84" name="doximity-1461x356.png"/>
          <p:cNvPicPr/>
          <p:nvPr/>
        </p:nvPicPr>
        <p:blipFill>
          <a:blip r:embed="rId47"/>
          <a:stretch>
            <a:fillRect/>
          </a:stretch>
        </p:blipFill>
        <p:spPr>
          <a:xfrm>
            <a:off x="3829136" y="4201297"/>
            <a:ext cx="997073" cy="248716"/>
          </a:xfrm>
          <a:prstGeom prst="rect">
            <a:avLst/>
          </a:prstGeom>
          <a:ln w="12700" cap="flat">
            <a:noFill/>
            <a:miter lim="400000"/>
          </a:ln>
          <a:effectLst/>
        </p:spPr>
      </p:pic>
      <p:pic>
        <p:nvPicPr>
          <p:cNvPr id="85" name="curaspan-330x106.png"/>
          <p:cNvPicPr/>
          <p:nvPr/>
        </p:nvPicPr>
        <p:blipFill>
          <a:blip r:embed="rId48"/>
          <a:stretch>
            <a:fillRect/>
          </a:stretch>
        </p:blipFill>
        <p:spPr>
          <a:xfrm>
            <a:off x="3699329" y="3680591"/>
            <a:ext cx="1256683" cy="384437"/>
          </a:xfrm>
          <a:prstGeom prst="rect">
            <a:avLst/>
          </a:prstGeom>
          <a:ln w="12700" cap="flat">
            <a:noFill/>
            <a:miter lim="400000"/>
          </a:ln>
          <a:effectLst/>
        </p:spPr>
      </p:pic>
      <p:pic>
        <p:nvPicPr>
          <p:cNvPr id="89" name="droppedImage.png"/>
          <p:cNvPicPr/>
          <p:nvPr/>
        </p:nvPicPr>
        <p:blipFill>
          <a:blip r:embed="rId49"/>
          <a:stretch>
            <a:fillRect/>
          </a:stretch>
        </p:blipFill>
        <p:spPr>
          <a:xfrm>
            <a:off x="2241390" y="5834264"/>
            <a:ext cx="1104141" cy="274296"/>
          </a:xfrm>
          <a:prstGeom prst="rect">
            <a:avLst/>
          </a:prstGeom>
          <a:ln w="12700" cap="flat">
            <a:noFill/>
            <a:miter lim="400000"/>
          </a:ln>
          <a:effectLst/>
        </p:spPr>
      </p:pic>
      <p:pic>
        <p:nvPicPr>
          <p:cNvPr id="96" name="z4_poker-800x800-white.png"/>
          <p:cNvPicPr/>
          <p:nvPr/>
        </p:nvPicPr>
        <p:blipFill>
          <a:blip r:embed="rId50"/>
          <a:stretch>
            <a:fillRect/>
          </a:stretch>
        </p:blipFill>
        <p:spPr>
          <a:xfrm>
            <a:off x="1481280" y="5500108"/>
            <a:ext cx="718809" cy="565105"/>
          </a:xfrm>
          <a:prstGeom prst="rect">
            <a:avLst/>
          </a:prstGeom>
          <a:ln w="12700" cap="flat">
            <a:noFill/>
            <a:miter lim="400000"/>
          </a:ln>
          <a:effectLst/>
        </p:spPr>
      </p:pic>
      <p:sp>
        <p:nvSpPr>
          <p:cNvPr id="97" name="TextBox 96"/>
          <p:cNvSpPr txBox="1"/>
          <p:nvPr/>
        </p:nvSpPr>
        <p:spPr>
          <a:xfrm>
            <a:off x="9396335" y="5113529"/>
            <a:ext cx="2504280" cy="272579"/>
          </a:xfrm>
          <a:prstGeom prst="rect">
            <a:avLst/>
          </a:prstGeom>
          <a:noFill/>
        </p:spPr>
        <p:txBody>
          <a:bodyPr wrap="square" tIns="0" bIns="0" rtlCol="0" anchor="ctr">
            <a:noAutofit/>
          </a:bodyPr>
          <a:lstStyle/>
          <a:p>
            <a:pPr algn="ctr">
              <a:lnSpc>
                <a:spcPct val="90000"/>
              </a:lnSpc>
            </a:pPr>
            <a:r>
              <a:rPr lang="zh-CN" altLang="en-US" sz="1600" b="1" dirty="0">
                <a:solidFill>
                  <a:srgbClr val="008DC1"/>
                </a:solidFill>
                <a:latin typeface="Helvetica Neue"/>
                <a:cs typeface="Helvetica Neue"/>
              </a:rPr>
              <a:t>信息服务</a:t>
            </a:r>
            <a:endParaRPr lang="en-US" sz="1600" b="1" dirty="0">
              <a:solidFill>
                <a:srgbClr val="008DC1"/>
              </a:solidFill>
              <a:latin typeface="Helvetica Neue"/>
              <a:cs typeface="Helvetica Neue"/>
            </a:endParaRPr>
          </a:p>
        </p:txBody>
      </p:sp>
      <p:pic>
        <p:nvPicPr>
          <p:cNvPr id="72" name="Conoco_Phillips-1000x225.png"/>
          <p:cNvPicPr/>
          <p:nvPr/>
        </p:nvPicPr>
        <p:blipFill>
          <a:blip r:embed="rId51"/>
          <a:stretch>
            <a:fillRect/>
          </a:stretch>
        </p:blipFill>
        <p:spPr>
          <a:xfrm>
            <a:off x="10221100" y="4182481"/>
            <a:ext cx="1304893" cy="308639"/>
          </a:xfrm>
          <a:prstGeom prst="rect">
            <a:avLst/>
          </a:prstGeom>
          <a:ln w="12700" cap="flat">
            <a:noFill/>
            <a:miter lim="400000"/>
          </a:ln>
          <a:effectLst/>
        </p:spPr>
      </p:pic>
      <p:pic>
        <p:nvPicPr>
          <p:cNvPr id="82" name="Impact_Technologies-1426x239.png"/>
          <p:cNvPicPr/>
          <p:nvPr/>
        </p:nvPicPr>
        <p:blipFill>
          <a:blip r:embed="rId52"/>
          <a:stretch>
            <a:fillRect/>
          </a:stretch>
        </p:blipFill>
        <p:spPr>
          <a:xfrm>
            <a:off x="10260538" y="4646969"/>
            <a:ext cx="1231284" cy="217449"/>
          </a:xfrm>
          <a:prstGeom prst="rect">
            <a:avLst/>
          </a:prstGeom>
          <a:ln w="12700" cap="flat">
            <a:noFill/>
            <a:miter lim="400000"/>
          </a:ln>
          <a:effectLst/>
        </p:spPr>
      </p:pic>
      <p:pic>
        <p:nvPicPr>
          <p:cNvPr id="87" name="Picture 86"/>
          <p:cNvPicPr>
            <a:picLocks noChangeAspect="1"/>
          </p:cNvPicPr>
          <p:nvPr/>
        </p:nvPicPr>
        <p:blipFill>
          <a:blip r:embed="rId53"/>
          <a:stretch>
            <a:fillRect/>
          </a:stretch>
        </p:blipFill>
        <p:spPr>
          <a:xfrm>
            <a:off x="3674045" y="4555302"/>
            <a:ext cx="1246457" cy="353956"/>
          </a:xfrm>
          <a:prstGeom prst="rect">
            <a:avLst/>
          </a:prstGeom>
        </p:spPr>
      </p:pic>
      <p:pic>
        <p:nvPicPr>
          <p:cNvPr id="99" name="Cerved_Group-260x44.png"/>
          <p:cNvPicPr/>
          <p:nvPr/>
        </p:nvPicPr>
        <p:blipFill>
          <a:blip r:embed="rId54" cstate="print">
            <a:extLst>
              <a:ext uri="{28A0092B-C50C-407E-A947-70E740481C1C}">
                <a14:useLocalDpi xmlns:a14="http://schemas.microsoft.com/office/drawing/2010/main"/>
              </a:ext>
            </a:extLst>
          </a:blip>
          <a:stretch>
            <a:fillRect/>
          </a:stretch>
        </p:blipFill>
        <p:spPr>
          <a:xfrm>
            <a:off x="6236689" y="5865705"/>
            <a:ext cx="1473792" cy="268748"/>
          </a:xfrm>
          <a:prstGeom prst="rect">
            <a:avLst/>
          </a:prstGeom>
          <a:ln w="12700" cap="flat">
            <a:noFill/>
            <a:miter lim="400000"/>
          </a:ln>
          <a:effectLst/>
        </p:spPr>
      </p:pic>
      <p:pic>
        <p:nvPicPr>
          <p:cNvPr id="100" name="research_now-591x215.png"/>
          <p:cNvPicPr/>
          <p:nvPr/>
        </p:nvPicPr>
        <p:blipFill>
          <a:blip r:embed="rId55"/>
          <a:stretch>
            <a:fillRect/>
          </a:stretch>
        </p:blipFill>
        <p:spPr>
          <a:xfrm>
            <a:off x="8125146" y="5799927"/>
            <a:ext cx="818092" cy="299884"/>
          </a:xfrm>
          <a:prstGeom prst="rect">
            <a:avLst/>
          </a:prstGeom>
          <a:ln w="12700" cap="flat">
            <a:noFill/>
            <a:miter lim="400000"/>
          </a:ln>
          <a:effectLst/>
        </p:spPr>
      </p:pic>
      <p:pic>
        <p:nvPicPr>
          <p:cNvPr id="101" name="compete-470x179-black.png"/>
          <p:cNvPicPr/>
          <p:nvPr/>
        </p:nvPicPr>
        <p:blipFill>
          <a:blip r:embed="rId56" cstate="print">
            <a:extLst>
              <a:ext uri="{28A0092B-C50C-407E-A947-70E740481C1C}">
                <a14:useLocalDpi xmlns:a14="http://schemas.microsoft.com/office/drawing/2010/main"/>
              </a:ext>
            </a:extLst>
          </a:blip>
          <a:srcRect/>
          <a:stretch>
            <a:fillRect/>
          </a:stretch>
        </p:blipFill>
        <p:spPr>
          <a:xfrm>
            <a:off x="6377006" y="5565711"/>
            <a:ext cx="1160713" cy="238315"/>
          </a:xfrm>
          <a:prstGeom prst="rect">
            <a:avLst/>
          </a:prstGeom>
          <a:ln w="12700" cap="flat">
            <a:noFill/>
            <a:miter lim="400000"/>
          </a:ln>
          <a:effectLst/>
        </p:spPr>
      </p:pic>
      <p:pic>
        <p:nvPicPr>
          <p:cNvPr id="102" name="Picture 101"/>
          <p:cNvPicPr>
            <a:picLocks noChangeAspect="1"/>
          </p:cNvPicPr>
          <p:nvPr/>
        </p:nvPicPr>
        <p:blipFill>
          <a:blip r:embed="rId57"/>
          <a:stretch>
            <a:fillRect/>
          </a:stretch>
        </p:blipFill>
        <p:spPr>
          <a:xfrm>
            <a:off x="7792892" y="5510432"/>
            <a:ext cx="1345269" cy="293593"/>
          </a:xfrm>
          <a:prstGeom prst="rect">
            <a:avLst/>
          </a:prstGeom>
        </p:spPr>
      </p:pic>
      <p:pic>
        <p:nvPicPr>
          <p:cNvPr id="10" name="Picture 9"/>
          <p:cNvPicPr>
            <a:picLocks noChangeAspect="1"/>
          </p:cNvPicPr>
          <p:nvPr/>
        </p:nvPicPr>
        <p:blipFill>
          <a:blip r:embed="rId58"/>
          <a:stretch>
            <a:fillRect/>
          </a:stretch>
        </p:blipFill>
        <p:spPr>
          <a:xfrm>
            <a:off x="9695822" y="5460665"/>
            <a:ext cx="2093973" cy="388475"/>
          </a:xfrm>
          <a:prstGeom prst="rect">
            <a:avLst/>
          </a:prstGeom>
        </p:spPr>
      </p:pic>
      <p:sp>
        <p:nvSpPr>
          <p:cNvPr id="103" name="TextBox 102"/>
          <p:cNvSpPr txBox="1"/>
          <p:nvPr/>
        </p:nvSpPr>
        <p:spPr>
          <a:xfrm>
            <a:off x="6438957" y="5103205"/>
            <a:ext cx="2504280" cy="272579"/>
          </a:xfrm>
          <a:prstGeom prst="rect">
            <a:avLst/>
          </a:prstGeom>
          <a:noFill/>
        </p:spPr>
        <p:txBody>
          <a:bodyPr wrap="square" tIns="0" bIns="0" rtlCol="0" anchor="ctr">
            <a:noAutofit/>
          </a:bodyPr>
          <a:lstStyle/>
          <a:p>
            <a:pPr algn="ctr">
              <a:lnSpc>
                <a:spcPct val="90000"/>
              </a:lnSpc>
            </a:pPr>
            <a:r>
              <a:rPr lang="zh-CN" altLang="en-US" sz="1600" b="1" dirty="0">
                <a:solidFill>
                  <a:srgbClr val="008DC1"/>
                </a:solidFill>
                <a:latin typeface="Helvetica Neue"/>
                <a:cs typeface="Helvetica Neue"/>
              </a:rPr>
              <a:t>商业服务</a:t>
            </a:r>
            <a:endParaRPr lang="en-US" sz="1600" b="1" dirty="0">
              <a:solidFill>
                <a:srgbClr val="008DC1"/>
              </a:solidFill>
              <a:latin typeface="Helvetica Neue"/>
              <a:cs typeface="Helvetica Neue"/>
            </a:endParaRPr>
          </a:p>
        </p:txBody>
      </p:sp>
    </p:spTree>
    <p:extLst>
      <p:ext uri="{BB962C8B-B14F-4D97-AF65-F5344CB8AC3E}">
        <p14:creationId xmlns:p14="http://schemas.microsoft.com/office/powerpoint/2010/main" val="343118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国内案例</a:t>
            </a:r>
            <a:r>
              <a:rPr lang="en-US" altLang="zh-CN" dirty="0"/>
              <a:t>: </a:t>
            </a:r>
            <a:r>
              <a:rPr lang="zh-CN" altLang="en-US" dirty="0"/>
              <a:t>征信</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24" y="1051691"/>
            <a:ext cx="3202301" cy="5700897"/>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209" y="1051691"/>
            <a:ext cx="3225348" cy="5741926"/>
          </a:xfrm>
          <a:prstGeom prst="rect">
            <a:avLst/>
          </a:prstGeom>
        </p:spPr>
      </p:pic>
    </p:spTree>
    <p:extLst>
      <p:ext uri="{BB962C8B-B14F-4D97-AF65-F5344CB8AC3E}">
        <p14:creationId xmlns:p14="http://schemas.microsoft.com/office/powerpoint/2010/main" val="95155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国内案例</a:t>
            </a:r>
            <a:r>
              <a:rPr lang="en-US" altLang="zh-CN" dirty="0"/>
              <a:t>: </a:t>
            </a:r>
            <a:r>
              <a:rPr lang="zh-CN" altLang="en-US" dirty="0"/>
              <a:t>股票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140746"/>
            <a:ext cx="5269840" cy="283253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603" y="2192655"/>
            <a:ext cx="6625599" cy="356126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06" y="4034192"/>
            <a:ext cx="5011209" cy="2693525"/>
          </a:xfrm>
          <a:prstGeom prst="rect">
            <a:avLst/>
          </a:prstGeom>
        </p:spPr>
      </p:pic>
    </p:spTree>
    <p:extLst>
      <p:ext uri="{BB962C8B-B14F-4D97-AF65-F5344CB8AC3E}">
        <p14:creationId xmlns:p14="http://schemas.microsoft.com/office/powerpoint/2010/main" val="3581569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775482" y="4597642"/>
            <a:ext cx="1679727" cy="1679725"/>
            <a:chOff x="3920859" y="3875209"/>
            <a:chExt cx="1259795" cy="1259794"/>
          </a:xfrm>
        </p:grpSpPr>
        <p:sp>
          <p:nvSpPr>
            <p:cNvPr id="45" name="Oval 44"/>
            <p:cNvSpPr/>
            <p:nvPr/>
          </p:nvSpPr>
          <p:spPr>
            <a:xfrm>
              <a:off x="3920859" y="3875209"/>
              <a:ext cx="1259795" cy="125979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Picture 5" descr="CarIconWhit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2805" y="4108916"/>
              <a:ext cx="915903" cy="767878"/>
            </a:xfrm>
            <a:prstGeom prst="rect">
              <a:avLst/>
            </a:prstGeom>
          </p:spPr>
        </p:pic>
        <p:sp>
          <p:nvSpPr>
            <p:cNvPr id="42" name="TextBox 41"/>
            <p:cNvSpPr txBox="1"/>
            <p:nvPr/>
          </p:nvSpPr>
          <p:spPr>
            <a:xfrm>
              <a:off x="4239205" y="4363408"/>
              <a:ext cx="623103" cy="315423"/>
            </a:xfrm>
            <a:prstGeom prst="rect">
              <a:avLst/>
            </a:prstGeom>
            <a:noFill/>
          </p:spPr>
          <p:txBody>
            <a:bodyPr wrap="square" rtlCol="0">
              <a:spAutoFit/>
            </a:bodyPr>
            <a:lstStyle/>
            <a:p>
              <a:pPr algn="ctr"/>
              <a:r>
                <a:rPr lang="zh-CN" altLang="en-US" sz="2133" dirty="0">
                  <a:solidFill>
                    <a:srgbClr val="6FB048"/>
                  </a:solidFill>
                </a:rPr>
                <a:t>汽车</a:t>
              </a:r>
              <a:endParaRPr lang="en-US" sz="2133" dirty="0">
                <a:solidFill>
                  <a:srgbClr val="6FB048"/>
                </a:solidFill>
              </a:endParaRPr>
            </a:p>
          </p:txBody>
        </p:sp>
      </p:grpSp>
      <p:grpSp>
        <p:nvGrpSpPr>
          <p:cNvPr id="16" name="Group 15"/>
          <p:cNvGrpSpPr/>
          <p:nvPr/>
        </p:nvGrpSpPr>
        <p:grpSpPr>
          <a:xfrm>
            <a:off x="5955024" y="4148309"/>
            <a:ext cx="2174749" cy="417634"/>
            <a:chOff x="4466268" y="3142017"/>
            <a:chExt cx="1631062" cy="313225"/>
          </a:xfrm>
        </p:grpSpPr>
        <p:sp>
          <p:nvSpPr>
            <p:cNvPr id="51" name="Shape 90"/>
            <p:cNvSpPr/>
            <p:nvPr/>
          </p:nvSpPr>
          <p:spPr>
            <a:xfrm rot="2640194">
              <a:off x="4466268" y="3178539"/>
              <a:ext cx="1631062" cy="145794"/>
            </a:xfrm>
            <a:prstGeom prst="rightArrow">
              <a:avLst>
                <a:gd name="adj1" fmla="val 33333"/>
                <a:gd name="adj2" fmla="val 122222"/>
              </a:avLst>
            </a:prstGeom>
            <a:solidFill>
              <a:schemeClr val="bg1">
                <a:lumMod val="65000"/>
              </a:schemeClr>
            </a:solidFill>
            <a:ln w="50800">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52" name="Rounded Rectangle 51"/>
            <p:cNvSpPr/>
            <p:nvPr/>
          </p:nvSpPr>
          <p:spPr>
            <a:xfrm rot="2699635">
              <a:off x="5009662" y="3142017"/>
              <a:ext cx="624649" cy="313225"/>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121920" tIns="24384" rIns="121920" bIns="24384" anchor="ctr" anchorCtr="1">
              <a:spAutoFit/>
            </a:bodyPr>
            <a:lstStyle/>
            <a:p>
              <a:r>
                <a:rPr lang="zh-CN" altLang="en-US" sz="2133" dirty="0">
                  <a:solidFill>
                    <a:schemeClr val="tx1">
                      <a:lumMod val="50000"/>
                      <a:lumOff val="50000"/>
                    </a:schemeClr>
                  </a:solidFill>
                  <a:cs typeface="Calibri"/>
                </a:rPr>
                <a:t>驾驶</a:t>
              </a:r>
              <a:endParaRPr lang="en-US" sz="2133" dirty="0"/>
            </a:p>
          </p:txBody>
        </p:sp>
      </p:grpSp>
      <p:sp>
        <p:nvSpPr>
          <p:cNvPr id="103" name="Shape 103"/>
          <p:cNvSpPr/>
          <p:nvPr/>
        </p:nvSpPr>
        <p:spPr>
          <a:xfrm>
            <a:off x="5315693" y="1212235"/>
            <a:ext cx="2008563" cy="800027"/>
          </a:xfrm>
          <a:prstGeom prst="rect">
            <a:avLst/>
          </a:prstGeom>
          <a:noFill/>
          <a:ln>
            <a:noFill/>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lvl="0" algn="ctr">
              <a:defRPr sz="1800"/>
            </a:pPr>
            <a:r>
              <a:rPr lang="zh-CN" altLang="en-US" sz="1733" dirty="0">
                <a:solidFill>
                  <a:schemeClr val="tx1">
                    <a:lumMod val="65000"/>
                    <a:lumOff val="35000"/>
                  </a:schemeClr>
                </a:solidFill>
                <a:latin typeface="Calibri"/>
                <a:cs typeface="Calibri"/>
              </a:rPr>
              <a:t>姓名</a:t>
            </a:r>
            <a:r>
              <a:rPr sz="1733" dirty="0">
                <a:solidFill>
                  <a:schemeClr val="tx1">
                    <a:lumMod val="65000"/>
                    <a:lumOff val="35000"/>
                  </a:schemeClr>
                </a:solidFill>
                <a:latin typeface="Calibri"/>
                <a:cs typeface="Calibri"/>
              </a:rPr>
              <a:t>: “</a:t>
            </a:r>
            <a:r>
              <a:rPr lang="zh-CN" altLang="en-US" sz="1733" dirty="0">
                <a:solidFill>
                  <a:schemeClr val="tx1">
                    <a:lumMod val="65000"/>
                    <a:lumOff val="35000"/>
                  </a:schemeClr>
                </a:solidFill>
                <a:latin typeface="Calibri"/>
                <a:cs typeface="Calibri"/>
              </a:rPr>
              <a:t>张三</a:t>
            </a:r>
            <a:r>
              <a:rPr sz="1733" dirty="0">
                <a:solidFill>
                  <a:schemeClr val="tx1">
                    <a:lumMod val="65000"/>
                    <a:lumOff val="35000"/>
                  </a:schemeClr>
                </a:solidFill>
                <a:latin typeface="Calibri"/>
                <a:cs typeface="Calibri"/>
              </a:rPr>
              <a:t>”</a:t>
            </a:r>
          </a:p>
          <a:p>
            <a:pPr lvl="0" algn="ctr">
              <a:defRPr sz="1800"/>
            </a:pPr>
            <a:r>
              <a:rPr lang="zh-CN" altLang="en-US" sz="1733" dirty="0">
                <a:solidFill>
                  <a:schemeClr val="tx1">
                    <a:lumMod val="65000"/>
                    <a:lumOff val="35000"/>
                  </a:schemeClr>
                </a:solidFill>
                <a:latin typeface="Calibri"/>
                <a:cs typeface="Calibri"/>
              </a:rPr>
              <a:t>生日</a:t>
            </a:r>
            <a:r>
              <a:rPr sz="1733" dirty="0">
                <a:solidFill>
                  <a:schemeClr val="tx1">
                    <a:lumMod val="65000"/>
                    <a:lumOff val="35000"/>
                  </a:schemeClr>
                </a:solidFill>
                <a:latin typeface="Calibri"/>
                <a:cs typeface="Calibri"/>
              </a:rPr>
              <a:t>: 1970</a:t>
            </a:r>
            <a:r>
              <a:rPr lang="zh-CN" altLang="en-US" sz="1733" dirty="0">
                <a:solidFill>
                  <a:schemeClr val="tx1">
                    <a:lumMod val="65000"/>
                    <a:lumOff val="35000"/>
                  </a:schemeClr>
                </a:solidFill>
                <a:latin typeface="Calibri"/>
                <a:cs typeface="Calibri"/>
              </a:rPr>
              <a:t>年</a:t>
            </a:r>
            <a:r>
              <a:rPr lang="en-US" altLang="zh-CN" sz="1733" dirty="0">
                <a:solidFill>
                  <a:schemeClr val="tx1">
                    <a:lumMod val="65000"/>
                    <a:lumOff val="35000"/>
                  </a:schemeClr>
                </a:solidFill>
                <a:latin typeface="Calibri"/>
                <a:cs typeface="Calibri"/>
              </a:rPr>
              <a:t>5</a:t>
            </a:r>
            <a:r>
              <a:rPr lang="zh-CN" altLang="en-US" sz="1733" dirty="0">
                <a:solidFill>
                  <a:schemeClr val="tx1">
                    <a:lumMod val="65000"/>
                    <a:lumOff val="35000"/>
                  </a:schemeClr>
                </a:solidFill>
                <a:latin typeface="Calibri"/>
                <a:cs typeface="Calibri"/>
              </a:rPr>
              <a:t>月</a:t>
            </a:r>
            <a:r>
              <a:rPr lang="en-US" altLang="zh-CN" sz="1733" dirty="0">
                <a:solidFill>
                  <a:schemeClr val="tx1">
                    <a:lumMod val="65000"/>
                    <a:lumOff val="35000"/>
                  </a:schemeClr>
                </a:solidFill>
                <a:latin typeface="Calibri"/>
                <a:cs typeface="Calibri"/>
              </a:rPr>
              <a:t>29</a:t>
            </a:r>
            <a:r>
              <a:rPr lang="zh-CN" altLang="en-US" sz="1733" dirty="0">
                <a:solidFill>
                  <a:schemeClr val="tx1">
                    <a:lumMod val="65000"/>
                    <a:lumOff val="35000"/>
                  </a:schemeClr>
                </a:solidFill>
                <a:latin typeface="Calibri"/>
                <a:cs typeface="Calibri"/>
              </a:rPr>
              <a:t>日</a:t>
            </a:r>
            <a:endParaRPr sz="1733" dirty="0">
              <a:solidFill>
                <a:schemeClr val="tx1">
                  <a:lumMod val="65000"/>
                  <a:lumOff val="35000"/>
                </a:schemeClr>
              </a:solidFill>
              <a:latin typeface="Calibri"/>
              <a:cs typeface="Calibri"/>
            </a:endParaRPr>
          </a:p>
          <a:p>
            <a:pPr lvl="0" algn="ctr">
              <a:defRPr sz="1800"/>
            </a:pPr>
            <a:r>
              <a:rPr lang="zh-CN" altLang="en-US" sz="1733" dirty="0">
                <a:solidFill>
                  <a:schemeClr val="tx1">
                    <a:lumMod val="65000"/>
                    <a:lumOff val="35000"/>
                  </a:schemeClr>
                </a:solidFill>
                <a:latin typeface="Calibri"/>
                <a:cs typeface="Calibri"/>
              </a:rPr>
              <a:t>微信</a:t>
            </a:r>
            <a:r>
              <a:rPr sz="1733" dirty="0">
                <a:solidFill>
                  <a:schemeClr val="tx1">
                    <a:lumMod val="65000"/>
                    <a:lumOff val="35000"/>
                  </a:schemeClr>
                </a:solidFill>
                <a:latin typeface="Calibri"/>
                <a:cs typeface="Calibri"/>
              </a:rPr>
              <a:t>: “</a:t>
            </a:r>
            <a:r>
              <a:rPr lang="en-US" altLang="zh-CN" sz="1733" dirty="0">
                <a:solidFill>
                  <a:schemeClr val="tx1">
                    <a:lumMod val="65000"/>
                    <a:lumOff val="35000"/>
                  </a:schemeClr>
                </a:solidFill>
                <a:latin typeface="Calibri"/>
                <a:cs typeface="Calibri"/>
              </a:rPr>
              <a:t>san</a:t>
            </a:r>
            <a:r>
              <a:rPr sz="1733" dirty="0">
                <a:solidFill>
                  <a:schemeClr val="tx1">
                    <a:lumMod val="65000"/>
                    <a:lumOff val="35000"/>
                  </a:schemeClr>
                </a:solidFill>
                <a:latin typeface="Calibri"/>
                <a:cs typeface="Calibri"/>
              </a:rPr>
              <a:t>”</a:t>
            </a:r>
          </a:p>
        </p:txBody>
      </p:sp>
      <p:sp>
        <p:nvSpPr>
          <p:cNvPr id="106" name="Shape 106"/>
          <p:cNvSpPr/>
          <p:nvPr/>
        </p:nvSpPr>
        <p:spPr>
          <a:xfrm>
            <a:off x="9846477" y="1479339"/>
            <a:ext cx="2058256" cy="533351"/>
          </a:xfrm>
          <a:prstGeom prst="rect">
            <a:avLst/>
          </a:prstGeom>
          <a:noFill/>
          <a:ln>
            <a:noFill/>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lvl="0" algn="ctr">
              <a:defRPr sz="1800"/>
            </a:pPr>
            <a:r>
              <a:rPr lang="zh-CN" altLang="en-US" sz="1733" dirty="0">
                <a:solidFill>
                  <a:schemeClr val="tx1">
                    <a:lumMod val="65000"/>
                    <a:lumOff val="35000"/>
                  </a:schemeClr>
                </a:solidFill>
                <a:latin typeface="Calibri"/>
                <a:cs typeface="Calibri"/>
              </a:rPr>
              <a:t>姓名</a:t>
            </a:r>
            <a:r>
              <a:rPr sz="1733" dirty="0">
                <a:solidFill>
                  <a:schemeClr val="tx1">
                    <a:lumMod val="65000"/>
                    <a:lumOff val="35000"/>
                  </a:schemeClr>
                </a:solidFill>
                <a:latin typeface="Calibri"/>
                <a:cs typeface="Calibri"/>
              </a:rPr>
              <a:t>: “</a:t>
            </a:r>
            <a:r>
              <a:rPr lang="zh-CN" altLang="en-US" sz="1733" dirty="0">
                <a:solidFill>
                  <a:schemeClr val="tx1">
                    <a:lumMod val="65000"/>
                    <a:lumOff val="35000"/>
                  </a:schemeClr>
                </a:solidFill>
                <a:latin typeface="Calibri"/>
                <a:cs typeface="Calibri"/>
              </a:rPr>
              <a:t>李四</a:t>
            </a:r>
            <a:r>
              <a:rPr sz="1733" dirty="0">
                <a:solidFill>
                  <a:schemeClr val="tx1">
                    <a:lumMod val="65000"/>
                    <a:lumOff val="35000"/>
                  </a:schemeClr>
                </a:solidFill>
                <a:latin typeface="Calibri"/>
                <a:cs typeface="Calibri"/>
              </a:rPr>
              <a:t>”</a:t>
            </a:r>
          </a:p>
          <a:p>
            <a:pPr lvl="0" algn="ctr">
              <a:defRPr sz="1800"/>
            </a:pPr>
            <a:r>
              <a:rPr lang="zh-CN" altLang="en-US" sz="1733" dirty="0">
                <a:solidFill>
                  <a:schemeClr val="tx1">
                    <a:lumMod val="65000"/>
                    <a:lumOff val="35000"/>
                  </a:schemeClr>
                </a:solidFill>
                <a:latin typeface="Calibri"/>
                <a:cs typeface="Calibri"/>
              </a:rPr>
              <a:t>生日</a:t>
            </a:r>
            <a:r>
              <a:rPr sz="1733" dirty="0">
                <a:solidFill>
                  <a:schemeClr val="tx1">
                    <a:lumMod val="65000"/>
                    <a:lumOff val="35000"/>
                  </a:schemeClr>
                </a:solidFill>
                <a:latin typeface="Calibri"/>
                <a:cs typeface="Calibri"/>
              </a:rPr>
              <a:t>:</a:t>
            </a:r>
            <a:r>
              <a:rPr lang="en-US" sz="1733" dirty="0">
                <a:solidFill>
                  <a:schemeClr val="tx1">
                    <a:lumMod val="65000"/>
                    <a:lumOff val="35000"/>
                  </a:schemeClr>
                </a:solidFill>
                <a:latin typeface="Calibri"/>
                <a:cs typeface="Calibri"/>
              </a:rPr>
              <a:t>  </a:t>
            </a:r>
            <a:r>
              <a:rPr sz="1733" dirty="0">
                <a:solidFill>
                  <a:schemeClr val="tx1">
                    <a:lumMod val="65000"/>
                    <a:lumOff val="35000"/>
                  </a:schemeClr>
                </a:solidFill>
                <a:latin typeface="Calibri"/>
                <a:cs typeface="Calibri"/>
              </a:rPr>
              <a:t>1975</a:t>
            </a:r>
            <a:r>
              <a:rPr lang="zh-CN" altLang="en-US" sz="1733" dirty="0">
                <a:solidFill>
                  <a:schemeClr val="tx1">
                    <a:lumMod val="65000"/>
                    <a:lumOff val="35000"/>
                  </a:schemeClr>
                </a:solidFill>
                <a:latin typeface="Calibri"/>
                <a:cs typeface="Calibri"/>
              </a:rPr>
              <a:t>年</a:t>
            </a:r>
            <a:r>
              <a:rPr lang="en-US" altLang="zh-CN" sz="1733" dirty="0">
                <a:solidFill>
                  <a:schemeClr val="tx1">
                    <a:lumMod val="65000"/>
                    <a:lumOff val="35000"/>
                  </a:schemeClr>
                </a:solidFill>
                <a:latin typeface="Calibri"/>
                <a:cs typeface="Calibri"/>
              </a:rPr>
              <a:t>11</a:t>
            </a:r>
            <a:r>
              <a:rPr lang="zh-CN" altLang="en-US" sz="1733" dirty="0">
                <a:solidFill>
                  <a:schemeClr val="tx1">
                    <a:lumMod val="65000"/>
                    <a:lumOff val="35000"/>
                  </a:schemeClr>
                </a:solidFill>
                <a:latin typeface="Calibri"/>
                <a:cs typeface="Calibri"/>
              </a:rPr>
              <a:t>月</a:t>
            </a:r>
            <a:r>
              <a:rPr lang="en-US" altLang="zh-CN" sz="1733" dirty="0">
                <a:solidFill>
                  <a:schemeClr val="tx1">
                    <a:lumMod val="65000"/>
                    <a:lumOff val="35000"/>
                  </a:schemeClr>
                </a:solidFill>
                <a:latin typeface="Calibri"/>
                <a:cs typeface="Calibri"/>
              </a:rPr>
              <a:t>5</a:t>
            </a:r>
            <a:r>
              <a:rPr lang="zh-CN" altLang="en-US" sz="1733" dirty="0">
                <a:solidFill>
                  <a:schemeClr val="tx1">
                    <a:lumMod val="65000"/>
                    <a:lumOff val="35000"/>
                  </a:schemeClr>
                </a:solidFill>
                <a:latin typeface="Calibri"/>
                <a:cs typeface="Calibri"/>
              </a:rPr>
              <a:t>日</a:t>
            </a:r>
            <a:endParaRPr sz="1733" dirty="0">
              <a:solidFill>
                <a:schemeClr val="tx1">
                  <a:lumMod val="65000"/>
                  <a:lumOff val="35000"/>
                </a:schemeClr>
              </a:solidFill>
              <a:latin typeface="Calibri"/>
              <a:cs typeface="Calibri"/>
            </a:endParaRPr>
          </a:p>
        </p:txBody>
      </p:sp>
      <p:sp>
        <p:nvSpPr>
          <p:cNvPr id="109" name="Shape 109"/>
          <p:cNvSpPr/>
          <p:nvPr/>
        </p:nvSpPr>
        <p:spPr>
          <a:xfrm>
            <a:off x="5235537" y="4471429"/>
            <a:ext cx="1976446" cy="533351"/>
          </a:xfrm>
          <a:prstGeom prst="rect">
            <a:avLst/>
          </a:prstGeom>
          <a:noFill/>
          <a:ln>
            <a:noFill/>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2400"/>
            </a:lvl1pPr>
          </a:lstStyle>
          <a:p>
            <a:pPr lvl="0" algn="ctr">
              <a:defRPr sz="1800"/>
            </a:pPr>
            <a:r>
              <a:rPr lang="zh-CN" altLang="en-US" sz="1733" dirty="0">
                <a:solidFill>
                  <a:schemeClr val="tx1">
                    <a:lumMod val="65000"/>
                    <a:lumOff val="35000"/>
                  </a:schemeClr>
                </a:solidFill>
                <a:latin typeface="Calibri"/>
                <a:cs typeface="Calibri"/>
              </a:rPr>
              <a:t>初次领证</a:t>
            </a:r>
            <a:r>
              <a:rPr sz="1733" dirty="0">
                <a:solidFill>
                  <a:schemeClr val="tx1">
                    <a:lumMod val="65000"/>
                    <a:lumOff val="35000"/>
                  </a:schemeClr>
                </a:solidFill>
                <a:latin typeface="Calibri"/>
                <a:cs typeface="Calibri"/>
              </a:rPr>
              <a:t>: </a:t>
            </a:r>
            <a:br>
              <a:rPr lang="en-US" sz="1733" dirty="0">
                <a:solidFill>
                  <a:schemeClr val="tx1">
                    <a:lumMod val="65000"/>
                    <a:lumOff val="35000"/>
                  </a:schemeClr>
                </a:solidFill>
                <a:latin typeface="Calibri"/>
                <a:cs typeface="Calibri"/>
              </a:rPr>
            </a:br>
            <a:r>
              <a:rPr sz="1733" dirty="0">
                <a:solidFill>
                  <a:schemeClr val="tx1">
                    <a:lumMod val="65000"/>
                    <a:lumOff val="35000"/>
                  </a:schemeClr>
                </a:solidFill>
                <a:latin typeface="Calibri"/>
                <a:cs typeface="Calibri"/>
              </a:rPr>
              <a:t>2011</a:t>
            </a:r>
            <a:r>
              <a:rPr lang="zh-CN" altLang="en-US" sz="1733" dirty="0">
                <a:solidFill>
                  <a:schemeClr val="tx1">
                    <a:lumMod val="65000"/>
                    <a:lumOff val="35000"/>
                  </a:schemeClr>
                </a:solidFill>
                <a:latin typeface="Calibri"/>
                <a:cs typeface="Calibri"/>
              </a:rPr>
              <a:t>年</a:t>
            </a:r>
            <a:r>
              <a:rPr lang="en-US" altLang="zh-CN" sz="1733" dirty="0">
                <a:solidFill>
                  <a:schemeClr val="tx1">
                    <a:lumMod val="65000"/>
                    <a:lumOff val="35000"/>
                  </a:schemeClr>
                </a:solidFill>
                <a:latin typeface="Calibri"/>
                <a:cs typeface="Calibri"/>
              </a:rPr>
              <a:t>1</a:t>
            </a:r>
            <a:r>
              <a:rPr lang="zh-CN" altLang="en-US" sz="1733" dirty="0">
                <a:solidFill>
                  <a:schemeClr val="tx1">
                    <a:lumMod val="65000"/>
                    <a:lumOff val="35000"/>
                  </a:schemeClr>
                </a:solidFill>
                <a:latin typeface="Calibri"/>
                <a:cs typeface="Calibri"/>
              </a:rPr>
              <a:t>月</a:t>
            </a:r>
            <a:r>
              <a:rPr lang="en-US" altLang="zh-CN" sz="1733" dirty="0">
                <a:solidFill>
                  <a:schemeClr val="tx1">
                    <a:lumMod val="65000"/>
                    <a:lumOff val="35000"/>
                  </a:schemeClr>
                </a:solidFill>
                <a:latin typeface="Calibri"/>
                <a:cs typeface="Calibri"/>
              </a:rPr>
              <a:t>10</a:t>
            </a:r>
            <a:r>
              <a:rPr lang="zh-CN" altLang="en-US" sz="1733" dirty="0">
                <a:solidFill>
                  <a:schemeClr val="tx1">
                    <a:lumMod val="65000"/>
                    <a:lumOff val="35000"/>
                  </a:schemeClr>
                </a:solidFill>
                <a:latin typeface="Calibri"/>
                <a:cs typeface="Calibri"/>
              </a:rPr>
              <a:t>日</a:t>
            </a:r>
            <a:endParaRPr sz="1733" dirty="0">
              <a:solidFill>
                <a:schemeClr val="tx1">
                  <a:lumMod val="65000"/>
                  <a:lumOff val="35000"/>
                </a:schemeClr>
              </a:solidFill>
              <a:latin typeface="Calibri"/>
              <a:cs typeface="Calibri"/>
            </a:endParaRPr>
          </a:p>
        </p:txBody>
      </p:sp>
      <p:sp>
        <p:nvSpPr>
          <p:cNvPr id="112" name="Shape 112"/>
          <p:cNvSpPr/>
          <p:nvPr/>
        </p:nvSpPr>
        <p:spPr>
          <a:xfrm>
            <a:off x="9666803" y="5130523"/>
            <a:ext cx="1248227" cy="533351"/>
          </a:xfrm>
          <a:prstGeom prst="rect">
            <a:avLst/>
          </a:prstGeom>
          <a:noFill/>
          <a:ln>
            <a:noFill/>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lvl="0" algn="ctr">
              <a:defRPr sz="1800"/>
            </a:pPr>
            <a:r>
              <a:rPr lang="zh-CN" altLang="en-US" sz="1733" dirty="0">
                <a:solidFill>
                  <a:schemeClr val="tx1">
                    <a:lumMod val="65000"/>
                    <a:lumOff val="35000"/>
                  </a:schemeClr>
                </a:solidFill>
                <a:latin typeface="Calibri"/>
                <a:cs typeface="Calibri"/>
              </a:rPr>
              <a:t>品牌</a:t>
            </a:r>
            <a:r>
              <a:rPr sz="1733" dirty="0">
                <a:solidFill>
                  <a:schemeClr val="tx1">
                    <a:lumMod val="65000"/>
                    <a:lumOff val="35000"/>
                  </a:schemeClr>
                </a:solidFill>
                <a:latin typeface="Calibri"/>
                <a:cs typeface="Calibri"/>
              </a:rPr>
              <a:t>: “Volvo”</a:t>
            </a:r>
          </a:p>
          <a:p>
            <a:pPr lvl="0" algn="ctr">
              <a:defRPr sz="1800"/>
            </a:pPr>
            <a:r>
              <a:rPr lang="zh-CN" altLang="en-US" sz="1733" dirty="0">
                <a:solidFill>
                  <a:schemeClr val="tx1">
                    <a:lumMod val="65000"/>
                    <a:lumOff val="35000"/>
                  </a:schemeClr>
                </a:solidFill>
                <a:latin typeface="Calibri"/>
                <a:cs typeface="Calibri"/>
              </a:rPr>
              <a:t>型号</a:t>
            </a:r>
            <a:r>
              <a:rPr sz="1733" dirty="0">
                <a:solidFill>
                  <a:schemeClr val="tx1">
                    <a:lumMod val="65000"/>
                    <a:lumOff val="35000"/>
                  </a:schemeClr>
                </a:solidFill>
                <a:latin typeface="Calibri"/>
                <a:cs typeface="Calibri"/>
              </a:rPr>
              <a:t>: “V70”</a:t>
            </a:r>
          </a:p>
        </p:txBody>
      </p:sp>
      <p:sp>
        <p:nvSpPr>
          <p:cNvPr id="2" name="Title 1"/>
          <p:cNvSpPr>
            <a:spLocks noGrp="1"/>
          </p:cNvSpPr>
          <p:nvPr>
            <p:ph type="title"/>
          </p:nvPr>
        </p:nvSpPr>
        <p:spPr/>
        <p:txBody>
          <a:bodyPr>
            <a:normAutofit fontScale="90000"/>
          </a:bodyPr>
          <a:lstStyle/>
          <a:p>
            <a:r>
              <a:rPr lang="zh-CN" altLang="en-US" dirty="0"/>
              <a:t>图的基础：节点、关系与属性</a:t>
            </a:r>
            <a:endParaRPr lang="en-US" dirty="0"/>
          </a:p>
        </p:txBody>
      </p:sp>
      <p:sp>
        <p:nvSpPr>
          <p:cNvPr id="116" name="Shape 116"/>
          <p:cNvSpPr>
            <a:spLocks noGrp="1"/>
          </p:cNvSpPr>
          <p:nvPr>
            <p:ph idx="4294967295"/>
          </p:nvPr>
        </p:nvSpPr>
        <p:spPr>
          <a:xfrm>
            <a:off x="770846" y="1589979"/>
            <a:ext cx="5122863" cy="4246562"/>
          </a:xfrm>
          <a:prstGeom prst="rect">
            <a:avLst/>
          </a:prstGeom>
        </p:spPr>
        <p:txBody>
          <a:bodyPr anchor="t">
            <a:noAutofit/>
          </a:bodyPr>
          <a:lstStyle/>
          <a:p>
            <a:pPr marL="0" indent="0" defTabSz="288465">
              <a:spcBef>
                <a:spcPts val="1600"/>
              </a:spcBef>
              <a:buSzPct val="175000"/>
              <a:buNone/>
              <a:defRPr sz="1800"/>
            </a:pPr>
            <a:r>
              <a:rPr lang="zh-CN" altLang="en-US" sz="2533" b="1" dirty="0">
                <a:solidFill>
                  <a:srgbClr val="6FB048"/>
                </a:solidFill>
                <a:uFill>
                  <a:solidFill/>
                </a:uFill>
              </a:rPr>
              <a:t>节点</a:t>
            </a:r>
            <a:endParaRPr lang="en-US" altLang="zh-CN" sz="2533" dirty="0">
              <a:uFill>
                <a:solidFill/>
              </a:uFill>
            </a:endParaRPr>
          </a:p>
          <a:p>
            <a:pPr defTabSz="288465">
              <a:spcBef>
                <a:spcPts val="267"/>
              </a:spcBef>
              <a:buSzPct val="105000"/>
              <a:defRPr sz="1800"/>
            </a:pPr>
            <a:r>
              <a:rPr lang="zh-CN" altLang="en-US" sz="2533" dirty="0">
                <a:uFill>
                  <a:solidFill/>
                </a:uFill>
              </a:rPr>
              <a:t>图中的对象</a:t>
            </a:r>
            <a:endParaRPr lang="en-US" sz="2533" dirty="0">
              <a:uFill>
                <a:solidFill/>
              </a:uFill>
            </a:endParaRPr>
          </a:p>
          <a:p>
            <a:pPr defTabSz="288465">
              <a:spcBef>
                <a:spcPts val="267"/>
              </a:spcBef>
              <a:buSzPct val="105000"/>
              <a:defRPr sz="1800"/>
            </a:pPr>
            <a:r>
              <a:rPr lang="zh-CN" altLang="en-US" sz="2533" dirty="0">
                <a:uFill>
                  <a:solidFill/>
                </a:uFill>
              </a:rPr>
              <a:t>可带若干名</a:t>
            </a:r>
            <a:r>
              <a:rPr lang="en-US" altLang="zh-CN" sz="2533" dirty="0">
                <a:uFill>
                  <a:solidFill/>
                </a:uFill>
              </a:rPr>
              <a:t>-</a:t>
            </a:r>
            <a:r>
              <a:rPr lang="zh-CN" altLang="en-US" sz="2533" dirty="0">
                <a:uFill>
                  <a:solidFill/>
                </a:uFill>
              </a:rPr>
              <a:t>值</a:t>
            </a:r>
            <a:r>
              <a:rPr lang="zh-CN" altLang="en-US" sz="2533" b="1" dirty="0">
                <a:solidFill>
                  <a:srgbClr val="6FB048"/>
                </a:solidFill>
                <a:uFill>
                  <a:solidFill/>
                </a:uFill>
              </a:rPr>
              <a:t>属性</a:t>
            </a:r>
            <a:endParaRPr lang="en-US" sz="2533" i="1" dirty="0">
              <a:uFill>
                <a:solidFill/>
              </a:uFill>
            </a:endParaRPr>
          </a:p>
          <a:p>
            <a:pPr defTabSz="288465">
              <a:spcBef>
                <a:spcPts val="267"/>
              </a:spcBef>
              <a:buSzPct val="105000"/>
              <a:defRPr sz="1800"/>
            </a:pPr>
            <a:r>
              <a:rPr lang="zh-CN" altLang="en-US" sz="2533" dirty="0">
                <a:uFill>
                  <a:solidFill/>
                </a:uFill>
              </a:rPr>
              <a:t>可带标签</a:t>
            </a:r>
            <a:endParaRPr sz="2533" dirty="0">
              <a:uFill>
                <a:solidFill/>
              </a:uFill>
            </a:endParaRPr>
          </a:p>
          <a:p>
            <a:pPr marL="0" indent="0" defTabSz="288465">
              <a:spcBef>
                <a:spcPts val="1600"/>
              </a:spcBef>
              <a:buSzPct val="175000"/>
              <a:buNone/>
              <a:defRPr sz="1800"/>
            </a:pPr>
            <a:r>
              <a:rPr lang="zh-CN" altLang="en-US" sz="2533" b="1" dirty="0">
                <a:solidFill>
                  <a:srgbClr val="6FB048"/>
                </a:solidFill>
                <a:uFill>
                  <a:solidFill/>
                </a:uFill>
              </a:rPr>
              <a:t>关系</a:t>
            </a:r>
            <a:endParaRPr lang="en-US" sz="2533" dirty="0">
              <a:uFill>
                <a:solidFill/>
              </a:uFill>
            </a:endParaRPr>
          </a:p>
          <a:p>
            <a:pPr defTabSz="288465">
              <a:spcBef>
                <a:spcPts val="267"/>
              </a:spcBef>
              <a:buSzPct val="100000"/>
              <a:defRPr sz="1800"/>
            </a:pPr>
            <a:r>
              <a:rPr lang="zh-CN" altLang="en-US" sz="2533" dirty="0">
                <a:uFill>
                  <a:solidFill/>
                </a:uFill>
              </a:rPr>
              <a:t>连接节点（有类型、带方向）</a:t>
            </a:r>
            <a:endParaRPr lang="en-US" sz="2533" dirty="0">
              <a:uFill>
                <a:solidFill/>
              </a:uFill>
            </a:endParaRPr>
          </a:p>
          <a:p>
            <a:pPr defTabSz="288465">
              <a:spcBef>
                <a:spcPts val="267"/>
              </a:spcBef>
              <a:buSzPct val="100000"/>
              <a:defRPr sz="1800"/>
            </a:pPr>
            <a:r>
              <a:rPr lang="zh-CN" altLang="en-US" sz="2533" dirty="0">
                <a:uFill>
                  <a:solidFill/>
                </a:uFill>
              </a:rPr>
              <a:t>可带若干名</a:t>
            </a:r>
            <a:r>
              <a:rPr lang="en-US" altLang="zh-CN" sz="2533" dirty="0">
                <a:uFill>
                  <a:solidFill/>
                </a:uFill>
              </a:rPr>
              <a:t>-</a:t>
            </a:r>
            <a:r>
              <a:rPr lang="zh-CN" altLang="en-US" sz="2533" dirty="0">
                <a:uFill>
                  <a:solidFill/>
                </a:uFill>
              </a:rPr>
              <a:t>值</a:t>
            </a:r>
            <a:r>
              <a:rPr lang="zh-CN" altLang="en-US" sz="2533" b="1" dirty="0">
                <a:solidFill>
                  <a:srgbClr val="6FB048"/>
                </a:solidFill>
                <a:uFill>
                  <a:solidFill/>
                </a:uFill>
              </a:rPr>
              <a:t>属性</a:t>
            </a:r>
            <a:endParaRPr lang="en-US" sz="2533" i="1" dirty="0">
              <a:uFill>
                <a:solidFill/>
              </a:uFill>
            </a:endParaRPr>
          </a:p>
        </p:txBody>
      </p:sp>
      <p:grpSp>
        <p:nvGrpSpPr>
          <p:cNvPr id="14" name="Group 13"/>
          <p:cNvGrpSpPr/>
          <p:nvPr/>
        </p:nvGrpSpPr>
        <p:grpSpPr>
          <a:xfrm>
            <a:off x="6790763" y="2175223"/>
            <a:ext cx="3389764" cy="417634"/>
            <a:chOff x="5046210" y="1662203"/>
            <a:chExt cx="2411928" cy="313225"/>
          </a:xfrm>
        </p:grpSpPr>
        <p:sp>
          <p:nvSpPr>
            <p:cNvPr id="91" name="Shape 91"/>
            <p:cNvSpPr/>
            <p:nvPr/>
          </p:nvSpPr>
          <p:spPr>
            <a:xfrm>
              <a:off x="5046210" y="1754994"/>
              <a:ext cx="2411928" cy="142220"/>
            </a:xfrm>
            <a:prstGeom prst="rightArrow">
              <a:avLst>
                <a:gd name="adj1" fmla="val 33333"/>
                <a:gd name="adj2" fmla="val 122222"/>
              </a:avLst>
            </a:prstGeom>
            <a:solidFill>
              <a:schemeClr val="bg1">
                <a:lumMod val="65000"/>
              </a:schemeClr>
            </a:solidFill>
            <a:ln w="50800">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46" name="Rounded Rectangle 45"/>
            <p:cNvSpPr/>
            <p:nvPr/>
          </p:nvSpPr>
          <p:spPr>
            <a:xfrm>
              <a:off x="5950718" y="1662203"/>
              <a:ext cx="769898" cy="313225"/>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square" lIns="121920" tIns="24384" rIns="121920" bIns="24384" anchor="ctr" anchorCtr="1">
              <a:spAutoFit/>
            </a:bodyPr>
            <a:lstStyle/>
            <a:p>
              <a:r>
                <a:rPr lang="zh-CN" altLang="en-US" sz="2133" dirty="0">
                  <a:solidFill>
                    <a:schemeClr val="tx1">
                      <a:lumMod val="50000"/>
                      <a:lumOff val="50000"/>
                    </a:schemeClr>
                  </a:solidFill>
                </a:rPr>
                <a:t>爱</a:t>
              </a:r>
              <a:endParaRPr lang="en-US" sz="2133" dirty="0"/>
            </a:p>
          </p:txBody>
        </p:sp>
      </p:grpSp>
      <p:grpSp>
        <p:nvGrpSpPr>
          <p:cNvPr id="13" name="Group 12"/>
          <p:cNvGrpSpPr/>
          <p:nvPr/>
        </p:nvGrpSpPr>
        <p:grpSpPr>
          <a:xfrm>
            <a:off x="7231170" y="2715039"/>
            <a:ext cx="3489188" cy="417634"/>
            <a:chOff x="5107935" y="2090156"/>
            <a:chExt cx="2819800" cy="313225"/>
          </a:xfrm>
        </p:grpSpPr>
        <p:sp>
          <p:nvSpPr>
            <p:cNvPr id="89" name="Shape 89"/>
            <p:cNvSpPr/>
            <p:nvPr/>
          </p:nvSpPr>
          <p:spPr>
            <a:xfrm rot="10800000">
              <a:off x="5107935" y="2185140"/>
              <a:ext cx="2819800" cy="137109"/>
            </a:xfrm>
            <a:prstGeom prst="rightArrow">
              <a:avLst>
                <a:gd name="adj1" fmla="val 33333"/>
                <a:gd name="adj2" fmla="val 122222"/>
              </a:avLst>
            </a:prstGeom>
            <a:solidFill>
              <a:schemeClr val="bg1">
                <a:lumMod val="65000"/>
              </a:schemeClr>
            </a:solidFill>
            <a:ln w="50800">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47" name="Rounded Rectangle 46"/>
            <p:cNvSpPr/>
            <p:nvPr/>
          </p:nvSpPr>
          <p:spPr>
            <a:xfrm>
              <a:off x="5779352" y="2090156"/>
              <a:ext cx="874446" cy="313225"/>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square" lIns="121920" tIns="24384" rIns="121920" bIns="24384" anchor="ctr" anchorCtr="1">
              <a:spAutoFit/>
            </a:bodyPr>
            <a:lstStyle/>
            <a:p>
              <a:r>
                <a:rPr lang="zh-CN" altLang="en-US" sz="2133" dirty="0">
                  <a:solidFill>
                    <a:schemeClr val="tx1">
                      <a:lumMod val="50000"/>
                      <a:lumOff val="50000"/>
                    </a:schemeClr>
                  </a:solidFill>
                  <a:cs typeface="Calibri"/>
                </a:rPr>
                <a:t>爱</a:t>
              </a:r>
              <a:endParaRPr lang="en-US" sz="2133" dirty="0"/>
            </a:p>
          </p:txBody>
        </p:sp>
      </p:grpSp>
      <p:grpSp>
        <p:nvGrpSpPr>
          <p:cNvPr id="15" name="Group 14"/>
          <p:cNvGrpSpPr/>
          <p:nvPr/>
        </p:nvGrpSpPr>
        <p:grpSpPr>
          <a:xfrm>
            <a:off x="6790763" y="3295627"/>
            <a:ext cx="3443599" cy="417633"/>
            <a:chOff x="5339840" y="2502504"/>
            <a:chExt cx="2089081" cy="313224"/>
          </a:xfrm>
        </p:grpSpPr>
        <p:sp>
          <p:nvSpPr>
            <p:cNvPr id="90" name="Shape 90"/>
            <p:cNvSpPr/>
            <p:nvPr/>
          </p:nvSpPr>
          <p:spPr>
            <a:xfrm>
              <a:off x="5339840" y="2595225"/>
              <a:ext cx="2089081" cy="127216"/>
            </a:xfrm>
            <a:prstGeom prst="rightArrow">
              <a:avLst>
                <a:gd name="adj1" fmla="val 33333"/>
                <a:gd name="adj2" fmla="val 122222"/>
              </a:avLst>
            </a:prstGeom>
            <a:solidFill>
              <a:schemeClr val="bg1">
                <a:lumMod val="65000"/>
              </a:schemeClr>
            </a:solidFill>
            <a:ln w="50800">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48" name="Rounded Rectangle 47"/>
            <p:cNvSpPr/>
            <p:nvPr/>
          </p:nvSpPr>
          <p:spPr>
            <a:xfrm>
              <a:off x="5907562" y="2502504"/>
              <a:ext cx="1048681" cy="313224"/>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square" lIns="121920" tIns="24384" rIns="121920" bIns="24384" anchor="ctr" anchorCtr="1">
              <a:spAutoFit/>
            </a:bodyPr>
            <a:lstStyle/>
            <a:p>
              <a:r>
                <a:rPr lang="zh-CN" altLang="en-US" sz="2133" dirty="0">
                  <a:solidFill>
                    <a:schemeClr val="tx1">
                      <a:lumMod val="50000"/>
                      <a:lumOff val="50000"/>
                    </a:schemeClr>
                  </a:solidFill>
                  <a:cs typeface="Calibri"/>
                </a:rPr>
                <a:t>住在一起</a:t>
              </a:r>
              <a:endParaRPr lang="en-US" sz="2133" dirty="0"/>
            </a:p>
          </p:txBody>
        </p:sp>
      </p:grpSp>
      <p:grpSp>
        <p:nvGrpSpPr>
          <p:cNvPr id="17" name="Group 16"/>
          <p:cNvGrpSpPr/>
          <p:nvPr/>
        </p:nvGrpSpPr>
        <p:grpSpPr>
          <a:xfrm>
            <a:off x="9877631" y="3137103"/>
            <a:ext cx="417634" cy="2174749"/>
            <a:chOff x="7408216" y="2383615"/>
            <a:chExt cx="313225" cy="1631062"/>
          </a:xfrm>
        </p:grpSpPr>
        <p:sp>
          <p:nvSpPr>
            <p:cNvPr id="53" name="Shape 90"/>
            <p:cNvSpPr/>
            <p:nvPr/>
          </p:nvSpPr>
          <p:spPr>
            <a:xfrm rot="7858109">
              <a:off x="6780948" y="3126249"/>
              <a:ext cx="1631062" cy="145794"/>
            </a:xfrm>
            <a:prstGeom prst="rightArrow">
              <a:avLst>
                <a:gd name="adj1" fmla="val 33333"/>
                <a:gd name="adj2" fmla="val 122222"/>
              </a:avLst>
            </a:prstGeom>
            <a:solidFill>
              <a:schemeClr val="bg1">
                <a:lumMod val="65000"/>
              </a:schemeClr>
            </a:solidFill>
            <a:ln w="50800">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50" name="Rounded Rectangle 49"/>
            <p:cNvSpPr/>
            <p:nvPr/>
          </p:nvSpPr>
          <p:spPr>
            <a:xfrm rot="18659698">
              <a:off x="7252504" y="3099807"/>
              <a:ext cx="624649" cy="313225"/>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121920" tIns="24384" rIns="121920" bIns="24384" anchor="ctr" anchorCtr="1">
              <a:spAutoFit/>
            </a:bodyPr>
            <a:lstStyle/>
            <a:p>
              <a:r>
                <a:rPr lang="zh-CN" altLang="en-US" sz="2133" dirty="0">
                  <a:solidFill>
                    <a:schemeClr val="tx1">
                      <a:lumMod val="50000"/>
                      <a:lumOff val="50000"/>
                    </a:schemeClr>
                  </a:solidFill>
                  <a:cs typeface="Calibri"/>
                </a:rPr>
                <a:t>拥有</a:t>
              </a:r>
              <a:endParaRPr lang="en-US" sz="2133" dirty="0"/>
            </a:p>
          </p:txBody>
        </p:sp>
      </p:grpSp>
      <p:grpSp>
        <p:nvGrpSpPr>
          <p:cNvPr id="32" name="Group 31"/>
          <p:cNvGrpSpPr/>
          <p:nvPr/>
        </p:nvGrpSpPr>
        <p:grpSpPr>
          <a:xfrm>
            <a:off x="5489869" y="2066120"/>
            <a:ext cx="1679727" cy="1679725"/>
            <a:chOff x="1874056" y="1259853"/>
            <a:chExt cx="1772767" cy="1772767"/>
          </a:xfrm>
        </p:grpSpPr>
        <p:sp>
          <p:nvSpPr>
            <p:cNvPr id="33" name="Oval 32"/>
            <p:cNvSpPr/>
            <p:nvPr/>
          </p:nvSpPr>
          <p:spPr>
            <a:xfrm>
              <a:off x="1874056" y="1259853"/>
              <a:ext cx="1772767" cy="17727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4" name="Group 33"/>
            <p:cNvGrpSpPr/>
            <p:nvPr/>
          </p:nvGrpSpPr>
          <p:grpSpPr>
            <a:xfrm>
              <a:off x="2153419" y="1435215"/>
              <a:ext cx="1236595" cy="1308970"/>
              <a:chOff x="3899736" y="1043841"/>
              <a:chExt cx="1236595" cy="1308970"/>
            </a:xfrm>
          </p:grpSpPr>
          <p:pic>
            <p:nvPicPr>
              <p:cNvPr id="35" name="Picture 34" descr="ManAvatarAqua.png"/>
              <p:cNvPicPr>
                <a:picLocks noChangeAspect="1"/>
              </p:cNvPicPr>
              <p:nvPr/>
            </p:nvPicPr>
            <p:blipFill>
              <a:blip r:embed="rId3"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36" name="TextBox 35"/>
              <p:cNvSpPr txBox="1"/>
              <p:nvPr/>
            </p:nvSpPr>
            <p:spPr>
              <a:xfrm>
                <a:off x="3899736" y="1876686"/>
                <a:ext cx="1236595" cy="422273"/>
              </a:xfrm>
              <a:prstGeom prst="rect">
                <a:avLst/>
              </a:prstGeom>
              <a:noFill/>
            </p:spPr>
            <p:txBody>
              <a:bodyPr wrap="square" rtlCol="0">
                <a:spAutoFit/>
              </a:bodyPr>
              <a:lstStyle/>
              <a:p>
                <a:pPr algn="ctr"/>
                <a:r>
                  <a:rPr lang="zh-CN" altLang="en-US" sz="2000" dirty="0">
                    <a:solidFill>
                      <a:srgbClr val="008DC1"/>
                    </a:solidFill>
                  </a:rPr>
                  <a:t>个人</a:t>
                </a:r>
                <a:endParaRPr lang="en-US" sz="2000" dirty="0">
                  <a:solidFill>
                    <a:srgbClr val="008DC1"/>
                  </a:solidFill>
                </a:endParaRPr>
              </a:p>
            </p:txBody>
          </p:sp>
        </p:grpSp>
      </p:grpSp>
      <p:grpSp>
        <p:nvGrpSpPr>
          <p:cNvPr id="37" name="Group 36"/>
          <p:cNvGrpSpPr/>
          <p:nvPr/>
        </p:nvGrpSpPr>
        <p:grpSpPr>
          <a:xfrm>
            <a:off x="10028003" y="2051954"/>
            <a:ext cx="1679727" cy="1679727"/>
            <a:chOff x="5239172" y="1256925"/>
            <a:chExt cx="1772767" cy="1772767"/>
          </a:xfrm>
        </p:grpSpPr>
        <p:sp>
          <p:nvSpPr>
            <p:cNvPr id="38" name="Oval 37"/>
            <p:cNvSpPr/>
            <p:nvPr/>
          </p:nvSpPr>
          <p:spPr>
            <a:xfrm>
              <a:off x="5239172" y="1256925"/>
              <a:ext cx="1772767" cy="1772767"/>
            </a:xfrm>
            <a:prstGeom prst="ellipse">
              <a:avLst/>
            </a:prstGeom>
            <a:solidFill>
              <a:srgbClr val="008D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9" name="Group 38"/>
            <p:cNvGrpSpPr/>
            <p:nvPr/>
          </p:nvGrpSpPr>
          <p:grpSpPr>
            <a:xfrm>
              <a:off x="5521947" y="1439020"/>
              <a:ext cx="1214033" cy="1312861"/>
              <a:chOff x="7096117" y="1080434"/>
              <a:chExt cx="1214033" cy="1323668"/>
            </a:xfrm>
          </p:grpSpPr>
          <p:pic>
            <p:nvPicPr>
              <p:cNvPr id="40" name="Picture 39" descr="WomanAvatarOrange.png"/>
              <p:cNvPicPr>
                <a:picLocks noChangeAspect="1"/>
              </p:cNvPicPr>
              <p:nvPr/>
            </p:nvPicPr>
            <p:blipFill>
              <a:blip r:embed="rId4" cstate="print">
                <a:biLevel thresh="50000"/>
                <a:extLst>
                  <a:ext uri="{28A0092B-C50C-407E-A947-70E740481C1C}">
                    <a14:useLocalDpi xmlns:a14="http://schemas.microsoft.com/office/drawing/2010/main"/>
                  </a:ext>
                </a:extLst>
              </a:blip>
              <a:stretch>
                <a:fillRect/>
              </a:stretch>
            </p:blipFill>
            <p:spPr>
              <a:xfrm>
                <a:off x="7164172" y="1080434"/>
                <a:ext cx="1078083" cy="1323668"/>
              </a:xfrm>
              <a:prstGeom prst="rect">
                <a:avLst/>
              </a:prstGeom>
            </p:spPr>
          </p:pic>
          <p:sp>
            <p:nvSpPr>
              <p:cNvPr id="43" name="TextBox 42"/>
              <p:cNvSpPr txBox="1"/>
              <p:nvPr/>
            </p:nvSpPr>
            <p:spPr>
              <a:xfrm>
                <a:off x="7096117" y="1917489"/>
                <a:ext cx="1214033" cy="425748"/>
              </a:xfrm>
              <a:prstGeom prst="rect">
                <a:avLst/>
              </a:prstGeom>
              <a:noFill/>
            </p:spPr>
            <p:txBody>
              <a:bodyPr wrap="square" rtlCol="0">
                <a:spAutoFit/>
              </a:bodyPr>
              <a:lstStyle/>
              <a:p>
                <a:pPr algn="ctr"/>
                <a:r>
                  <a:rPr lang="zh-CN" altLang="en-US" sz="2000" dirty="0">
                    <a:solidFill>
                      <a:schemeClr val="accent1"/>
                    </a:solidFill>
                  </a:rPr>
                  <a:t>个人</a:t>
                </a:r>
                <a:endParaRPr lang="en-US" sz="2000" dirty="0">
                  <a:solidFill>
                    <a:schemeClr val="accent1"/>
                  </a:solidFill>
                </a:endParaRPr>
              </a:p>
            </p:txBody>
          </p:sp>
        </p:grpSp>
      </p:grpSp>
    </p:spTree>
    <p:extLst>
      <p:ext uri="{BB962C8B-B14F-4D97-AF65-F5344CB8AC3E}">
        <p14:creationId xmlns:p14="http://schemas.microsoft.com/office/powerpoint/2010/main" val="225180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1000"/>
                                        <p:tgtEl>
                                          <p:spTgt spid="14"/>
                                        </p:tgtEl>
                                      </p:cBhvr>
                                    </p:animEffect>
                                  </p:childTnLst>
                                </p:cTn>
                              </p:par>
                              <p:par>
                                <p:cTn id="19" presetID="22" presetClass="entr" presetSubtype="2"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10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1000"/>
                                        <p:tgtEl>
                                          <p:spTgt spid="17"/>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6" grpId="0"/>
      <p:bldP spid="109" grpId="0"/>
      <p:bldP spid="1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405603" y="1402165"/>
            <a:ext cx="3368699" cy="2144889"/>
            <a:chOff x="4275667" y="1676400"/>
            <a:chExt cx="4428066" cy="2819400"/>
          </a:xfrm>
          <a:effectLst>
            <a:outerShdw blurRad="76200" dir="18900000" sy="23000" kx="-1200000" algn="bl" rotWithShape="0">
              <a:prstClr val="black">
                <a:alpha val="20000"/>
              </a:prstClr>
            </a:outerShdw>
          </a:effectLst>
          <a:scene3d>
            <a:camera prst="perspectiveHeroicExtremeLeftFacing"/>
            <a:lightRig rig="threePt" dir="t"/>
          </a:scene3d>
        </p:grpSpPr>
        <p:sp>
          <p:nvSpPr>
            <p:cNvPr id="7" name="Rectangle 6"/>
            <p:cNvSpPr/>
            <p:nvPr/>
          </p:nvSpPr>
          <p:spPr>
            <a:xfrm>
              <a:off x="4275667" y="1676400"/>
              <a:ext cx="4428066" cy="28194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1466" y="1775880"/>
              <a:ext cx="4203158" cy="2660653"/>
            </a:xfrm>
            <a:prstGeom prst="rect">
              <a:avLst/>
            </a:prstGeom>
          </p:spPr>
        </p:pic>
      </p:grpSp>
      <p:sp>
        <p:nvSpPr>
          <p:cNvPr id="2" name="Title 1"/>
          <p:cNvSpPr>
            <a:spLocks noGrp="1"/>
          </p:cNvSpPr>
          <p:nvPr>
            <p:ph type="title"/>
          </p:nvPr>
        </p:nvSpPr>
        <p:spPr/>
        <p:txBody>
          <a:bodyPr>
            <a:normAutofit/>
          </a:bodyPr>
          <a:lstStyle/>
          <a:p>
            <a:r>
              <a:rPr lang="zh-CN" altLang="en-US" sz="3333" dirty="0"/>
              <a:t>关系型数据库不能很好地处理关系</a:t>
            </a:r>
            <a:endParaRPr lang="en-US" sz="3333" dirty="0"/>
          </a:p>
        </p:txBody>
      </p:sp>
      <p:sp>
        <p:nvSpPr>
          <p:cNvPr id="3" name="Content Placeholder 2"/>
          <p:cNvSpPr>
            <a:spLocks noGrp="1"/>
          </p:cNvSpPr>
          <p:nvPr>
            <p:ph idx="4294967295"/>
          </p:nvPr>
        </p:nvSpPr>
        <p:spPr>
          <a:xfrm>
            <a:off x="333375" y="1273175"/>
            <a:ext cx="7657825" cy="5080000"/>
          </a:xfrm>
        </p:spPr>
        <p:txBody>
          <a:bodyPr>
            <a:normAutofit/>
          </a:bodyPr>
          <a:lstStyle/>
          <a:p>
            <a:pPr>
              <a:spcBef>
                <a:spcPts val="1067"/>
              </a:spcBef>
            </a:pPr>
            <a:r>
              <a:rPr lang="zh-CN" altLang="en-US" b="1" dirty="0"/>
              <a:t>建模难</a:t>
            </a:r>
            <a:r>
              <a:rPr lang="en-US" altLang="zh-CN" dirty="0"/>
              <a:t>: </a:t>
            </a:r>
            <a:r>
              <a:rPr lang="zh-CN" altLang="en-US" dirty="0"/>
              <a:t>不复杂</a:t>
            </a:r>
            <a:r>
              <a:rPr lang="zh-CN" altLang="en-US" b="1" i="1" dirty="0">
                <a:solidFill>
                  <a:srgbClr val="6FB048"/>
                </a:solidFill>
              </a:rPr>
              <a:t>就不能建模和存储数据和关系</a:t>
            </a:r>
            <a:endParaRPr lang="en-US" dirty="0"/>
          </a:p>
          <a:p>
            <a:pPr>
              <a:spcBef>
                <a:spcPts val="1067"/>
              </a:spcBef>
            </a:pPr>
            <a:r>
              <a:rPr lang="zh-CN" altLang="en-US" b="1" dirty="0"/>
              <a:t>性能低</a:t>
            </a:r>
            <a:r>
              <a:rPr lang="en-US" altLang="zh-CN" dirty="0"/>
              <a:t>: </a:t>
            </a:r>
            <a:r>
              <a:rPr lang="zh-CN" altLang="en-US" dirty="0"/>
              <a:t>随着关系数量和层次的增加，数据库尺寸的增加，</a:t>
            </a:r>
            <a:r>
              <a:rPr lang="zh-CN" altLang="en-US" b="1" i="1" dirty="0">
                <a:solidFill>
                  <a:srgbClr val="6FB048"/>
                </a:solidFill>
              </a:rPr>
              <a:t>性能降低</a:t>
            </a:r>
            <a:endParaRPr lang="en-US" dirty="0"/>
          </a:p>
          <a:p>
            <a:pPr>
              <a:spcBef>
                <a:spcPts val="1067"/>
              </a:spcBef>
            </a:pPr>
            <a:r>
              <a:rPr lang="zh-CN" altLang="en-US" b="1" dirty="0"/>
              <a:t>查询难</a:t>
            </a:r>
            <a:r>
              <a:rPr lang="en-US" altLang="zh-CN" dirty="0"/>
              <a:t>: </a:t>
            </a:r>
            <a:r>
              <a:rPr lang="zh-CN" altLang="en-US" dirty="0"/>
              <a:t>由于需要</a:t>
            </a:r>
            <a:r>
              <a:rPr lang="en-US" altLang="zh-CN" dirty="0"/>
              <a:t> JOIN </a:t>
            </a:r>
            <a:r>
              <a:rPr lang="zh-CN" altLang="en-US" dirty="0"/>
              <a:t>操作，</a:t>
            </a:r>
            <a:r>
              <a:rPr lang="zh-CN" altLang="en-US" b="1" i="1" dirty="0">
                <a:solidFill>
                  <a:srgbClr val="6FB048"/>
                </a:solidFill>
              </a:rPr>
              <a:t>查询复杂性增加</a:t>
            </a:r>
            <a:endParaRPr lang="en-US" dirty="0"/>
          </a:p>
          <a:p>
            <a:pPr>
              <a:spcBef>
                <a:spcPts val="1067"/>
              </a:spcBef>
            </a:pPr>
            <a:r>
              <a:rPr lang="zh-CN" altLang="en-US" b="1" dirty="0"/>
              <a:t>扩展难</a:t>
            </a:r>
            <a:r>
              <a:rPr lang="en-US" altLang="zh-CN" dirty="0"/>
              <a:t>:</a:t>
            </a:r>
            <a:r>
              <a:rPr lang="en-US" altLang="zh-CN" b="1" i="1" dirty="0">
                <a:solidFill>
                  <a:srgbClr val="6FB048"/>
                </a:solidFill>
              </a:rPr>
              <a:t> </a:t>
            </a:r>
            <a:r>
              <a:rPr lang="zh-CN" altLang="en-US" b="1" i="1" dirty="0">
                <a:solidFill>
                  <a:srgbClr val="6FB048"/>
                </a:solidFill>
              </a:rPr>
              <a:t>增加新类型的数据和关系</a:t>
            </a:r>
            <a:r>
              <a:rPr lang="zh-CN" altLang="en-US" dirty="0"/>
              <a:t>，需要重新设计模式，增加了上市时间</a:t>
            </a:r>
            <a:endParaRPr lang="en-US" dirty="0"/>
          </a:p>
          <a:p>
            <a:pPr>
              <a:spcBef>
                <a:spcPts val="1067"/>
              </a:spcBef>
            </a:pPr>
            <a:endParaRPr lang="en-US" sz="667" b="1" dirty="0">
              <a:solidFill>
                <a:schemeClr val="accent1"/>
              </a:solidFill>
            </a:endParaRPr>
          </a:p>
          <a:p>
            <a:pPr marL="0" indent="0">
              <a:spcBef>
                <a:spcPts val="1067"/>
              </a:spcBef>
              <a:buNone/>
            </a:pPr>
            <a:r>
              <a:rPr lang="en-US" dirty="0">
                <a:solidFill>
                  <a:schemeClr val="accent1"/>
                </a:solidFill>
              </a:rPr>
              <a:t>… </a:t>
            </a:r>
            <a:r>
              <a:rPr lang="zh-CN" altLang="en-US" dirty="0">
                <a:solidFill>
                  <a:schemeClr val="accent1"/>
                </a:solidFill>
              </a:rPr>
              <a:t>导致传统数据库</a:t>
            </a:r>
            <a:r>
              <a:rPr lang="zh-CN" altLang="en-US" b="1" dirty="0">
                <a:solidFill>
                  <a:schemeClr val="accent1"/>
                </a:solidFill>
              </a:rPr>
              <a:t>不适用于</a:t>
            </a:r>
            <a:r>
              <a:rPr lang="zh-CN" altLang="en-US" dirty="0">
                <a:solidFill>
                  <a:schemeClr val="accent1"/>
                </a:solidFill>
              </a:rPr>
              <a:t>有</a:t>
            </a:r>
            <a:r>
              <a:rPr lang="zh-CN" altLang="en-US" b="1" dirty="0">
                <a:solidFill>
                  <a:schemeClr val="accent1"/>
                </a:solidFill>
              </a:rPr>
              <a:t>实时</a:t>
            </a:r>
            <a:r>
              <a:rPr lang="zh-CN" altLang="en-US" dirty="0">
                <a:solidFill>
                  <a:schemeClr val="accent1"/>
                </a:solidFill>
              </a:rPr>
              <a:t>价值的数据关系</a:t>
            </a:r>
            <a:endParaRPr lang="en-US" b="1" dirty="0">
              <a:solidFill>
                <a:schemeClr val="accent1"/>
              </a:solidFill>
            </a:endParaRPr>
          </a:p>
          <a:p>
            <a:pPr marL="0" indent="0">
              <a:spcBef>
                <a:spcPts val="1067"/>
              </a:spcBef>
              <a:buNone/>
            </a:pPr>
            <a:endParaRPr lang="en-US" dirty="0">
              <a:solidFill>
                <a:srgbClr val="008DC1"/>
              </a:solidFill>
            </a:endParaRPr>
          </a:p>
          <a:p>
            <a:pPr marL="0" indent="0">
              <a:spcBef>
                <a:spcPts val="1067"/>
              </a:spcBef>
              <a:buNone/>
            </a:pPr>
            <a:endParaRPr lang="en-US" b="1" dirty="0">
              <a:solidFill>
                <a:srgbClr val="008DC1"/>
              </a:solidFill>
            </a:endParaRPr>
          </a:p>
        </p:txBody>
      </p:sp>
      <p:pic>
        <p:nvPicPr>
          <p:cNvPr id="9" name="Picture 8"/>
          <p:cNvPicPr>
            <a:picLocks noChangeAspect="1"/>
          </p:cNvPicPr>
          <p:nvPr/>
        </p:nvPicPr>
        <p:blipFill>
          <a:blip r:embed="rId4" cstate="print">
            <a:alphaModFix amt="48000"/>
            <a:extLst>
              <a:ext uri="{28A0092B-C50C-407E-A947-70E740481C1C}">
                <a14:useLocalDpi xmlns:a14="http://schemas.microsoft.com/office/drawing/2010/main"/>
              </a:ext>
            </a:extLst>
          </a:blip>
          <a:stretch>
            <a:fillRect/>
          </a:stretch>
        </p:blipFill>
        <p:spPr>
          <a:xfrm>
            <a:off x="9493962" y="1859386"/>
            <a:ext cx="1253065" cy="1253065"/>
          </a:xfrm>
          <a:prstGeom prst="rect">
            <a:avLst/>
          </a:prstGeom>
          <a:scene3d>
            <a:camera prst="perspectiveHeroicExtremeLeftFacing"/>
            <a:lightRig rig="threePt" dir="t"/>
          </a:scene3d>
        </p:spPr>
      </p:pic>
      <p:pic>
        <p:nvPicPr>
          <p:cNvPr id="5" name="droppedImage.pdf"/>
          <p:cNvPicPr/>
          <p:nvPr/>
        </p:nvPicPr>
        <p:blipFill>
          <a:blip r:embed="rId5"/>
          <a:stretch>
            <a:fillRect/>
          </a:stretch>
        </p:blipFill>
        <p:spPr>
          <a:xfrm>
            <a:off x="8099635" y="2727491"/>
            <a:ext cx="3142283" cy="1548949"/>
          </a:xfrm>
          <a:prstGeom prst="rect">
            <a:avLst/>
          </a:prstGeom>
          <a:ln>
            <a:round/>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31133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xfrm>
            <a:off x="2490951" y="112876"/>
            <a:ext cx="7317077" cy="864585"/>
          </a:xfrm>
          <a:prstGeom prst="rect">
            <a:avLst/>
          </a:prstGeom>
        </p:spPr>
        <p:txBody>
          <a:bodyPr>
            <a:normAutofit fontScale="90000"/>
          </a:bodyPr>
          <a:lstStyle>
            <a:lvl1pPr defTabSz="350520">
              <a:defRPr sz="4320"/>
            </a:lvl1pPr>
          </a:lstStyle>
          <a:p>
            <a:pPr lvl="0">
              <a:defRPr sz="1800"/>
            </a:pPr>
            <a:r>
              <a:rPr lang="zh-CN" altLang="en-US" sz="3600" dirty="0"/>
              <a:t>图的基础： 用</a:t>
            </a:r>
            <a:r>
              <a:rPr lang="zh-CN" altLang="en-US" sz="3467" dirty="0"/>
              <a:t> </a:t>
            </a:r>
            <a:r>
              <a:rPr lang="en-US" altLang="zh-CN" sz="3467" dirty="0"/>
              <a:t>Cypher </a:t>
            </a:r>
            <a:r>
              <a:rPr lang="zh-CN" altLang="en-US" sz="3467" dirty="0"/>
              <a:t>创建节点、关系</a:t>
            </a:r>
            <a:endParaRPr sz="3467" dirty="0"/>
          </a:p>
        </p:txBody>
      </p:sp>
      <p:sp>
        <p:nvSpPr>
          <p:cNvPr id="182" name="Shape 182"/>
          <p:cNvSpPr/>
          <p:nvPr/>
        </p:nvSpPr>
        <p:spPr>
          <a:xfrm>
            <a:off x="1" y="4751291"/>
            <a:ext cx="12191999" cy="471989"/>
          </a:xfrm>
          <a:prstGeom prst="rect">
            <a:avLst/>
          </a:prstGeom>
          <a:ln>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tabLst>
                <a:tab pos="1981150" algn="l"/>
              </a:tabLst>
              <a:defRPr sz="1800"/>
            </a:pPr>
            <a:r>
              <a:rPr lang="en-US" sz="3067" dirty="0">
                <a:solidFill>
                  <a:srgbClr val="434343"/>
                </a:solidFill>
                <a:latin typeface="Calibri"/>
                <a:ea typeface="Monaco"/>
                <a:cs typeface="Calibri"/>
                <a:sym typeface="Monaco"/>
              </a:rPr>
              <a:t>CREATE</a:t>
            </a:r>
            <a:r>
              <a:rPr sz="3067" dirty="0">
                <a:solidFill>
                  <a:srgbClr val="434343"/>
                </a:solidFill>
                <a:latin typeface="Calibri"/>
                <a:ea typeface="Monaco"/>
                <a:cs typeface="Calibri"/>
                <a:sym typeface="Monaco"/>
              </a:rPr>
              <a:t> </a:t>
            </a:r>
            <a:r>
              <a:rPr lang="en-US" sz="3067" dirty="0">
                <a:solidFill>
                  <a:srgbClr val="434343"/>
                </a:solidFill>
                <a:latin typeface="Calibri"/>
                <a:ea typeface="Monaco"/>
                <a:cs typeface="Calibri"/>
                <a:sym typeface="Monaco"/>
              </a:rPr>
              <a:t>(</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个人</a:t>
            </a:r>
            <a:r>
              <a:rPr lang="en-US" sz="3067" dirty="0">
                <a:solidFill>
                  <a:srgbClr val="008DC1"/>
                </a:solidFill>
                <a:latin typeface="Calibri"/>
                <a:ea typeface="Monaco"/>
                <a:cs typeface="Calibri"/>
                <a:sym typeface="Monaco"/>
              </a:rPr>
              <a:t> { </a:t>
            </a:r>
            <a:r>
              <a:rPr lang="zh-CN" altLang="en-US" sz="3067" dirty="0">
                <a:solidFill>
                  <a:srgbClr val="008DC1"/>
                </a:solidFill>
                <a:latin typeface="Calibri"/>
                <a:ea typeface="Monaco"/>
                <a:cs typeface="Calibri"/>
                <a:sym typeface="Monaco"/>
              </a:rPr>
              <a:t>姓名</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张三</a:t>
            </a:r>
            <a:r>
              <a:rPr lang="en-US" sz="3067" dirty="0">
                <a:solidFill>
                  <a:srgbClr val="008DC1"/>
                </a:solidFill>
                <a:latin typeface="Calibri"/>
                <a:ea typeface="Monaco"/>
                <a:cs typeface="Calibri"/>
                <a:sym typeface="Monaco"/>
              </a:rPr>
              <a:t>”} </a:t>
            </a:r>
            <a:r>
              <a:rPr lang="en-US" sz="3067" dirty="0">
                <a:solidFill>
                  <a:srgbClr val="434343"/>
                </a:solidFill>
                <a:latin typeface="Calibri"/>
                <a:ea typeface="Monaco"/>
                <a:cs typeface="Calibri"/>
                <a:sym typeface="Monaco"/>
              </a:rPr>
              <a:t>)</a:t>
            </a:r>
            <a:r>
              <a:rPr sz="3067" dirty="0">
                <a:solidFill>
                  <a:srgbClr val="434343"/>
                </a:solidFill>
                <a:latin typeface="Calibri"/>
                <a:ea typeface="Monaco"/>
                <a:cs typeface="Calibri"/>
                <a:sym typeface="Monaco"/>
              </a:rPr>
              <a:t> -[:</a:t>
            </a:r>
            <a:r>
              <a:rPr lang="zh-CN" altLang="en-US" sz="3067" dirty="0">
                <a:solidFill>
                  <a:srgbClr val="434343"/>
                </a:solidFill>
                <a:latin typeface="Calibri"/>
                <a:ea typeface="Monaco"/>
                <a:cs typeface="Calibri"/>
                <a:sym typeface="Monaco"/>
              </a:rPr>
              <a:t>爱</a:t>
            </a:r>
            <a:r>
              <a:rPr sz="3067" dirty="0">
                <a:solidFill>
                  <a:srgbClr val="434343"/>
                </a:solidFill>
                <a:latin typeface="Calibri"/>
                <a:ea typeface="Monaco"/>
                <a:cs typeface="Calibri"/>
                <a:sym typeface="Monaco"/>
              </a:rPr>
              <a:t>]-&gt; </a:t>
            </a:r>
            <a:r>
              <a:rPr lang="en-US" sz="3067" dirty="0">
                <a:solidFill>
                  <a:srgbClr val="434343"/>
                </a:solidFill>
                <a:latin typeface="Calibri"/>
                <a:ea typeface="Monaco"/>
                <a:cs typeface="Calibri"/>
                <a:sym typeface="Monaco"/>
              </a:rPr>
              <a:t>(</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个人</a:t>
            </a:r>
            <a:r>
              <a:rPr lang="en-US" sz="3067" dirty="0">
                <a:solidFill>
                  <a:srgbClr val="008DC1"/>
                </a:solidFill>
                <a:latin typeface="Calibri"/>
                <a:ea typeface="Monaco"/>
                <a:cs typeface="Calibri"/>
                <a:sym typeface="Monaco"/>
              </a:rPr>
              <a:t> { </a:t>
            </a:r>
            <a:r>
              <a:rPr lang="zh-CN" altLang="en-US" sz="3067" dirty="0">
                <a:solidFill>
                  <a:srgbClr val="008DC1"/>
                </a:solidFill>
                <a:latin typeface="Calibri"/>
                <a:ea typeface="Monaco"/>
                <a:cs typeface="Calibri"/>
                <a:sym typeface="Monaco"/>
              </a:rPr>
              <a:t>姓名</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李四</a:t>
            </a:r>
            <a:r>
              <a:rPr lang="en-US" sz="3067" dirty="0">
                <a:solidFill>
                  <a:srgbClr val="008DC1"/>
                </a:solidFill>
                <a:latin typeface="Calibri"/>
                <a:ea typeface="Monaco"/>
                <a:cs typeface="Calibri"/>
                <a:sym typeface="Monaco"/>
              </a:rPr>
              <a:t>”} </a:t>
            </a:r>
            <a:r>
              <a:rPr lang="en-US" sz="3067" dirty="0">
                <a:solidFill>
                  <a:srgbClr val="434343"/>
                </a:solidFill>
                <a:latin typeface="Calibri"/>
                <a:ea typeface="Monaco"/>
                <a:cs typeface="Calibri"/>
                <a:sym typeface="Monaco"/>
              </a:rPr>
              <a:t>)</a:t>
            </a:r>
            <a:r>
              <a:rPr lang="en-US" sz="3067" dirty="0">
                <a:solidFill>
                  <a:schemeClr val="tx1">
                    <a:lumMod val="50000"/>
                    <a:lumOff val="50000"/>
                  </a:schemeClr>
                </a:solidFill>
                <a:latin typeface="Calibri"/>
                <a:ea typeface="Monaco"/>
                <a:cs typeface="Calibri"/>
                <a:sym typeface="Monaco"/>
              </a:rPr>
              <a:t> </a:t>
            </a:r>
            <a:endParaRPr lang="en-US" sz="3067" dirty="0">
              <a:solidFill>
                <a:srgbClr val="008DC1"/>
              </a:solidFill>
              <a:latin typeface="Calibri"/>
              <a:ea typeface="Monaco"/>
              <a:cs typeface="Calibri"/>
              <a:sym typeface="Monaco"/>
            </a:endParaRPr>
          </a:p>
        </p:txBody>
      </p:sp>
      <p:grpSp>
        <p:nvGrpSpPr>
          <p:cNvPr id="11" name="Group 10"/>
          <p:cNvGrpSpPr/>
          <p:nvPr/>
        </p:nvGrpSpPr>
        <p:grpSpPr>
          <a:xfrm>
            <a:off x="5054803" y="2429040"/>
            <a:ext cx="2123132" cy="417634"/>
            <a:chOff x="5077678" y="1685295"/>
            <a:chExt cx="2582699" cy="313225"/>
          </a:xfrm>
        </p:grpSpPr>
        <p:sp>
          <p:nvSpPr>
            <p:cNvPr id="12" name="Shape 91"/>
            <p:cNvSpPr/>
            <p:nvPr/>
          </p:nvSpPr>
          <p:spPr>
            <a:xfrm>
              <a:off x="5077678" y="1778085"/>
              <a:ext cx="2582699" cy="142220"/>
            </a:xfrm>
            <a:prstGeom prst="rightArrow">
              <a:avLst>
                <a:gd name="adj1" fmla="val 33333"/>
                <a:gd name="adj2" fmla="val 122222"/>
              </a:avLst>
            </a:prstGeom>
            <a:solidFill>
              <a:schemeClr val="bg1">
                <a:lumMod val="65000"/>
              </a:schemeClr>
            </a:solidFill>
            <a:ln w="76200" cmpd="sng">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13" name="Rounded Rectangle 12"/>
            <p:cNvSpPr/>
            <p:nvPr/>
          </p:nvSpPr>
          <p:spPr>
            <a:xfrm>
              <a:off x="5760498" y="1685295"/>
              <a:ext cx="675816" cy="313225"/>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121920" tIns="24384" rIns="121920" bIns="24384" anchor="ctr" anchorCtr="1">
              <a:spAutoFit/>
            </a:bodyPr>
            <a:lstStyle/>
            <a:p>
              <a:r>
                <a:rPr lang="zh-CN" altLang="en-US" sz="2133" dirty="0">
                  <a:solidFill>
                    <a:schemeClr val="tx1">
                      <a:lumMod val="50000"/>
                      <a:lumOff val="50000"/>
                    </a:schemeClr>
                  </a:solidFill>
                </a:rPr>
                <a:t>爱</a:t>
              </a:r>
              <a:endParaRPr lang="en-US" sz="2133" dirty="0"/>
            </a:p>
          </p:txBody>
        </p:sp>
      </p:grpSp>
      <p:grpSp>
        <p:nvGrpSpPr>
          <p:cNvPr id="3" name="Group 2"/>
          <p:cNvGrpSpPr/>
          <p:nvPr/>
        </p:nvGrpSpPr>
        <p:grpSpPr>
          <a:xfrm>
            <a:off x="2721902" y="1468176"/>
            <a:ext cx="2363689" cy="2363689"/>
            <a:chOff x="1874056" y="1259853"/>
            <a:chExt cx="1772767" cy="1772767"/>
          </a:xfrm>
        </p:grpSpPr>
        <p:sp>
          <p:nvSpPr>
            <p:cNvPr id="21" name="Oval 20"/>
            <p:cNvSpPr/>
            <p:nvPr/>
          </p:nvSpPr>
          <p:spPr>
            <a:xfrm>
              <a:off x="1874056" y="1259853"/>
              <a:ext cx="1772767" cy="17727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7" name="Group 16"/>
            <p:cNvGrpSpPr/>
            <p:nvPr/>
          </p:nvGrpSpPr>
          <p:grpSpPr>
            <a:xfrm>
              <a:off x="2186010" y="1435215"/>
              <a:ext cx="1181366" cy="1308970"/>
              <a:chOff x="3932327" y="1043841"/>
              <a:chExt cx="1181366" cy="1308970"/>
            </a:xfrm>
          </p:grpSpPr>
          <p:pic>
            <p:nvPicPr>
              <p:cNvPr id="18" name="Picture 17" descr="ManAvatarAqua.png"/>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19" name="TextBox 18"/>
              <p:cNvSpPr txBox="1"/>
              <p:nvPr/>
            </p:nvSpPr>
            <p:spPr>
              <a:xfrm>
                <a:off x="3990354" y="1833366"/>
                <a:ext cx="1059329" cy="407756"/>
              </a:xfrm>
              <a:prstGeom prst="rect">
                <a:avLst/>
              </a:prstGeom>
              <a:noFill/>
            </p:spPr>
            <p:txBody>
              <a:bodyPr wrap="square" rtlCol="0">
                <a:spAutoFit/>
              </a:bodyPr>
              <a:lstStyle/>
              <a:p>
                <a:pPr algn="ctr"/>
                <a:r>
                  <a:rPr lang="zh-CN" altLang="en-US" sz="2933" b="1" dirty="0">
                    <a:solidFill>
                      <a:srgbClr val="008DC1"/>
                    </a:solidFill>
                  </a:rPr>
                  <a:t>张三</a:t>
                </a:r>
                <a:endParaRPr lang="en-US" sz="2933" b="1" dirty="0">
                  <a:solidFill>
                    <a:srgbClr val="008DC1"/>
                  </a:solidFill>
                </a:endParaRPr>
              </a:p>
            </p:txBody>
          </p:sp>
        </p:grpSp>
      </p:grpSp>
      <p:grpSp>
        <p:nvGrpSpPr>
          <p:cNvPr id="2" name="Group 1"/>
          <p:cNvGrpSpPr/>
          <p:nvPr/>
        </p:nvGrpSpPr>
        <p:grpSpPr>
          <a:xfrm>
            <a:off x="7260037" y="1454009"/>
            <a:ext cx="2363689" cy="2363689"/>
            <a:chOff x="5239172" y="1256925"/>
            <a:chExt cx="1772767" cy="1772767"/>
          </a:xfrm>
        </p:grpSpPr>
        <p:sp>
          <p:nvSpPr>
            <p:cNvPr id="20" name="Oval 19"/>
            <p:cNvSpPr/>
            <p:nvPr/>
          </p:nvSpPr>
          <p:spPr>
            <a:xfrm>
              <a:off x="5239172" y="1256925"/>
              <a:ext cx="1772767" cy="1772767"/>
            </a:xfrm>
            <a:prstGeom prst="ellipse">
              <a:avLst/>
            </a:prstGeom>
            <a:solidFill>
              <a:srgbClr val="008D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4" name="Group 13"/>
            <p:cNvGrpSpPr/>
            <p:nvPr/>
          </p:nvGrpSpPr>
          <p:grpSpPr>
            <a:xfrm>
              <a:off x="5590002" y="1439020"/>
              <a:ext cx="1078083" cy="1312861"/>
              <a:chOff x="7164172" y="1080434"/>
              <a:chExt cx="1078083" cy="1323668"/>
            </a:xfrm>
          </p:grpSpPr>
          <p:pic>
            <p:nvPicPr>
              <p:cNvPr id="15" name="Picture 14" descr="WomanAvatarOrange.png"/>
              <p:cNvPicPr>
                <a:picLocks noChangeAspect="1"/>
              </p:cNvPicPr>
              <p:nvPr/>
            </p:nvPicPr>
            <p:blipFill>
              <a:blip r:embed="rId3" cstate="print">
                <a:biLevel thresh="50000"/>
                <a:extLst>
                  <a:ext uri="{28A0092B-C50C-407E-A947-70E740481C1C}">
                    <a14:useLocalDpi xmlns:a14="http://schemas.microsoft.com/office/drawing/2010/main"/>
                  </a:ext>
                </a:extLst>
              </a:blip>
              <a:stretch>
                <a:fillRect/>
              </a:stretch>
            </p:blipFill>
            <p:spPr>
              <a:xfrm>
                <a:off x="7164172" y="1080434"/>
                <a:ext cx="1078083" cy="1323668"/>
              </a:xfrm>
              <a:prstGeom prst="rect">
                <a:avLst/>
              </a:prstGeom>
            </p:spPr>
          </p:pic>
          <p:sp>
            <p:nvSpPr>
              <p:cNvPr id="16" name="TextBox 15"/>
              <p:cNvSpPr txBox="1"/>
              <p:nvPr/>
            </p:nvSpPr>
            <p:spPr>
              <a:xfrm>
                <a:off x="7164172" y="1873808"/>
                <a:ext cx="1059329" cy="411113"/>
              </a:xfrm>
              <a:prstGeom prst="rect">
                <a:avLst/>
              </a:prstGeom>
              <a:noFill/>
            </p:spPr>
            <p:txBody>
              <a:bodyPr wrap="square" rtlCol="0">
                <a:spAutoFit/>
              </a:bodyPr>
              <a:lstStyle/>
              <a:p>
                <a:pPr algn="ctr"/>
                <a:r>
                  <a:rPr lang="zh-CN" altLang="en-US" sz="2933" b="1" dirty="0">
                    <a:solidFill>
                      <a:schemeClr val="accent1"/>
                    </a:solidFill>
                  </a:rPr>
                  <a:t>李四</a:t>
                </a:r>
                <a:endParaRPr lang="en-US" sz="2933" b="1" dirty="0">
                  <a:solidFill>
                    <a:schemeClr val="accent1"/>
                  </a:solidFill>
                </a:endParaRPr>
              </a:p>
            </p:txBody>
          </p:sp>
        </p:grpSp>
      </p:grpSp>
      <p:grpSp>
        <p:nvGrpSpPr>
          <p:cNvPr id="42" name="Group 41"/>
          <p:cNvGrpSpPr/>
          <p:nvPr/>
        </p:nvGrpSpPr>
        <p:grpSpPr>
          <a:xfrm>
            <a:off x="7437931" y="5502144"/>
            <a:ext cx="3488659" cy="565004"/>
            <a:chOff x="5868990" y="4070166"/>
            <a:chExt cx="2616494" cy="423753"/>
          </a:xfrm>
        </p:grpSpPr>
        <p:sp>
          <p:nvSpPr>
            <p:cNvPr id="47" name="Shape 182"/>
            <p:cNvSpPr/>
            <p:nvPr/>
          </p:nvSpPr>
          <p:spPr>
            <a:xfrm>
              <a:off x="5972467" y="4201937"/>
              <a:ext cx="734305"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标签</a:t>
              </a:r>
              <a:endParaRPr lang="en-US" sz="2400" dirty="0">
                <a:solidFill>
                  <a:schemeClr val="accent2"/>
                </a:solidFill>
                <a:latin typeface="Calibri"/>
                <a:ea typeface="Monaco"/>
                <a:cs typeface="Calibri"/>
                <a:sym typeface="Monaco"/>
              </a:endParaRPr>
            </a:p>
          </p:txBody>
        </p:sp>
        <p:sp>
          <p:nvSpPr>
            <p:cNvPr id="48" name="Shape 182"/>
            <p:cNvSpPr/>
            <p:nvPr/>
          </p:nvSpPr>
          <p:spPr>
            <a:xfrm>
              <a:off x="7120699" y="4216920"/>
              <a:ext cx="1281618"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属性</a:t>
              </a:r>
              <a:endParaRPr lang="en-US" sz="2400" dirty="0">
                <a:solidFill>
                  <a:schemeClr val="accent2"/>
                </a:solidFill>
                <a:latin typeface="Calibri"/>
                <a:ea typeface="Monaco"/>
                <a:cs typeface="Calibri"/>
                <a:sym typeface="Monaco"/>
              </a:endParaRPr>
            </a:p>
          </p:txBody>
        </p:sp>
        <p:grpSp>
          <p:nvGrpSpPr>
            <p:cNvPr id="49" name="Group 48"/>
            <p:cNvGrpSpPr/>
            <p:nvPr/>
          </p:nvGrpSpPr>
          <p:grpSpPr>
            <a:xfrm>
              <a:off x="6890638" y="4070167"/>
              <a:ext cx="1594846" cy="127580"/>
              <a:chOff x="2371681" y="4538494"/>
              <a:chExt cx="1594846" cy="127580"/>
            </a:xfrm>
          </p:grpSpPr>
          <p:cxnSp>
            <p:nvCxnSpPr>
              <p:cNvPr id="50" name="Straight Connector 49"/>
              <p:cNvCxnSpPr/>
              <p:nvPr/>
            </p:nvCxnSpPr>
            <p:spPr>
              <a:xfrm>
                <a:off x="2371681" y="4538494"/>
                <a:ext cx="159484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210823"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5868990" y="4070166"/>
              <a:ext cx="846086" cy="127581"/>
              <a:chOff x="2275516" y="4538494"/>
              <a:chExt cx="1729852" cy="127580"/>
            </a:xfrm>
          </p:grpSpPr>
          <p:cxnSp>
            <p:nvCxnSpPr>
              <p:cNvPr id="53" name="Straight Connector 52"/>
              <p:cNvCxnSpPr/>
              <p:nvPr/>
            </p:nvCxnSpPr>
            <p:spPr>
              <a:xfrm>
                <a:off x="2275516" y="4538494"/>
                <a:ext cx="172985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142879"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grpSp>
        <p:nvGrpSpPr>
          <p:cNvPr id="63" name="Group 62"/>
          <p:cNvGrpSpPr/>
          <p:nvPr/>
        </p:nvGrpSpPr>
        <p:grpSpPr>
          <a:xfrm>
            <a:off x="2348677" y="3973464"/>
            <a:ext cx="3838219" cy="592000"/>
            <a:chOff x="1260593" y="2923657"/>
            <a:chExt cx="2944518" cy="444000"/>
          </a:xfrm>
        </p:grpSpPr>
        <p:sp>
          <p:nvSpPr>
            <p:cNvPr id="26" name="Shape 182"/>
            <p:cNvSpPr/>
            <p:nvPr/>
          </p:nvSpPr>
          <p:spPr>
            <a:xfrm>
              <a:off x="2348396" y="2923657"/>
              <a:ext cx="784512" cy="276999"/>
            </a:xfrm>
            <a:prstGeom prst="rect">
              <a:avLst/>
            </a:prstGeom>
            <a:ln>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6"/>
                  </a:solidFill>
                  <a:latin typeface="Calibri"/>
                  <a:ea typeface="Monaco"/>
                  <a:cs typeface="Calibri"/>
                  <a:sym typeface="Monaco"/>
                </a:rPr>
                <a:t>节点</a:t>
              </a:r>
              <a:endParaRPr lang="en-US" sz="2400" dirty="0">
                <a:solidFill>
                  <a:schemeClr val="accent6"/>
                </a:solidFill>
                <a:latin typeface="Calibri"/>
                <a:ea typeface="Monaco"/>
                <a:cs typeface="Calibri"/>
                <a:sym typeface="Monaco"/>
              </a:endParaRPr>
            </a:p>
          </p:txBody>
        </p:sp>
        <p:grpSp>
          <p:nvGrpSpPr>
            <p:cNvPr id="55" name="Group 54"/>
            <p:cNvGrpSpPr/>
            <p:nvPr/>
          </p:nvGrpSpPr>
          <p:grpSpPr>
            <a:xfrm flipV="1">
              <a:off x="1260593" y="3240076"/>
              <a:ext cx="2944518" cy="127581"/>
              <a:chOff x="2371681" y="4538494"/>
              <a:chExt cx="1729852" cy="127580"/>
            </a:xfrm>
          </p:grpSpPr>
          <p:cxnSp>
            <p:nvCxnSpPr>
              <p:cNvPr id="56" name="Straight Connector 55"/>
              <p:cNvCxnSpPr/>
              <p:nvPr/>
            </p:nvCxnSpPr>
            <p:spPr>
              <a:xfrm>
                <a:off x="2371681" y="4538494"/>
                <a:ext cx="1729852"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239044" y="4538494"/>
                <a:ext cx="0" cy="12758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grpSp>
        <p:nvGrpSpPr>
          <p:cNvPr id="62" name="Group 61"/>
          <p:cNvGrpSpPr/>
          <p:nvPr/>
        </p:nvGrpSpPr>
        <p:grpSpPr>
          <a:xfrm>
            <a:off x="7175361" y="3963793"/>
            <a:ext cx="3899747" cy="592000"/>
            <a:chOff x="5859580" y="2916404"/>
            <a:chExt cx="2944518" cy="444000"/>
          </a:xfrm>
        </p:grpSpPr>
        <p:sp>
          <p:nvSpPr>
            <p:cNvPr id="58" name="Shape 182"/>
            <p:cNvSpPr/>
            <p:nvPr/>
          </p:nvSpPr>
          <p:spPr>
            <a:xfrm>
              <a:off x="6947383" y="2916404"/>
              <a:ext cx="784512" cy="276999"/>
            </a:xfrm>
            <a:prstGeom prst="rect">
              <a:avLst/>
            </a:prstGeom>
            <a:ln>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6"/>
                  </a:solidFill>
                  <a:latin typeface="Calibri"/>
                  <a:ea typeface="Monaco"/>
                  <a:cs typeface="Calibri"/>
                  <a:sym typeface="Monaco"/>
                </a:rPr>
                <a:t>节点</a:t>
              </a:r>
              <a:endParaRPr lang="en-US" sz="2400" dirty="0">
                <a:solidFill>
                  <a:schemeClr val="accent6"/>
                </a:solidFill>
                <a:latin typeface="Calibri"/>
                <a:ea typeface="Monaco"/>
                <a:cs typeface="Calibri"/>
                <a:sym typeface="Monaco"/>
              </a:endParaRPr>
            </a:p>
          </p:txBody>
        </p:sp>
        <p:grpSp>
          <p:nvGrpSpPr>
            <p:cNvPr id="59" name="Group 58"/>
            <p:cNvGrpSpPr/>
            <p:nvPr/>
          </p:nvGrpSpPr>
          <p:grpSpPr>
            <a:xfrm flipV="1">
              <a:off x="5859580" y="3232823"/>
              <a:ext cx="2944518" cy="127581"/>
              <a:chOff x="2371681" y="4538494"/>
              <a:chExt cx="1729852" cy="127580"/>
            </a:xfrm>
          </p:grpSpPr>
          <p:cxnSp>
            <p:nvCxnSpPr>
              <p:cNvPr id="60" name="Straight Connector 59"/>
              <p:cNvCxnSpPr/>
              <p:nvPr/>
            </p:nvCxnSpPr>
            <p:spPr>
              <a:xfrm>
                <a:off x="2371681" y="4538494"/>
                <a:ext cx="1729852"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239044" y="4538494"/>
                <a:ext cx="0" cy="12758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2361270" y="5502145"/>
            <a:ext cx="3488659" cy="565004"/>
            <a:chOff x="5868990" y="4070166"/>
            <a:chExt cx="2616494" cy="423753"/>
          </a:xfrm>
        </p:grpSpPr>
        <p:sp>
          <p:nvSpPr>
            <p:cNvPr id="68" name="Shape 182"/>
            <p:cNvSpPr/>
            <p:nvPr/>
          </p:nvSpPr>
          <p:spPr>
            <a:xfrm>
              <a:off x="5972467" y="4201937"/>
              <a:ext cx="734305"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标签</a:t>
              </a:r>
              <a:endParaRPr lang="en-US" sz="2400" dirty="0">
                <a:solidFill>
                  <a:schemeClr val="accent2"/>
                </a:solidFill>
                <a:latin typeface="Calibri"/>
                <a:ea typeface="Monaco"/>
                <a:cs typeface="Calibri"/>
                <a:sym typeface="Monaco"/>
              </a:endParaRPr>
            </a:p>
          </p:txBody>
        </p:sp>
        <p:sp>
          <p:nvSpPr>
            <p:cNvPr id="69" name="Shape 182"/>
            <p:cNvSpPr/>
            <p:nvPr/>
          </p:nvSpPr>
          <p:spPr>
            <a:xfrm>
              <a:off x="7120699" y="4216920"/>
              <a:ext cx="1281618"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属性</a:t>
              </a:r>
              <a:endParaRPr lang="en-US" sz="2400" dirty="0">
                <a:solidFill>
                  <a:schemeClr val="accent2"/>
                </a:solidFill>
                <a:latin typeface="Calibri"/>
                <a:ea typeface="Monaco"/>
                <a:cs typeface="Calibri"/>
                <a:sym typeface="Monaco"/>
              </a:endParaRPr>
            </a:p>
          </p:txBody>
        </p:sp>
        <p:grpSp>
          <p:nvGrpSpPr>
            <p:cNvPr id="70" name="Group 69"/>
            <p:cNvGrpSpPr/>
            <p:nvPr/>
          </p:nvGrpSpPr>
          <p:grpSpPr>
            <a:xfrm>
              <a:off x="6890638" y="4070167"/>
              <a:ext cx="1594846" cy="127580"/>
              <a:chOff x="2371681" y="4538494"/>
              <a:chExt cx="1594846" cy="127580"/>
            </a:xfrm>
          </p:grpSpPr>
          <p:cxnSp>
            <p:nvCxnSpPr>
              <p:cNvPr id="74" name="Straight Connector 73"/>
              <p:cNvCxnSpPr/>
              <p:nvPr/>
            </p:nvCxnSpPr>
            <p:spPr>
              <a:xfrm>
                <a:off x="2371681" y="4538494"/>
                <a:ext cx="159484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10823"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5868990" y="4070166"/>
              <a:ext cx="846086" cy="127581"/>
              <a:chOff x="2275516" y="4538494"/>
              <a:chExt cx="1729852" cy="127580"/>
            </a:xfrm>
          </p:grpSpPr>
          <p:cxnSp>
            <p:nvCxnSpPr>
              <p:cNvPr id="72" name="Straight Connector 71"/>
              <p:cNvCxnSpPr/>
              <p:nvPr/>
            </p:nvCxnSpPr>
            <p:spPr>
              <a:xfrm>
                <a:off x="2275516" y="4538494"/>
                <a:ext cx="172985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42879"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60678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xfrm>
            <a:off x="2490952" y="112876"/>
            <a:ext cx="7132774" cy="864585"/>
          </a:xfrm>
          <a:prstGeom prst="rect">
            <a:avLst/>
          </a:prstGeom>
        </p:spPr>
        <p:txBody>
          <a:bodyPr>
            <a:normAutofit/>
          </a:bodyPr>
          <a:lstStyle>
            <a:lvl1pPr defTabSz="350520">
              <a:defRPr sz="4320"/>
            </a:lvl1pPr>
          </a:lstStyle>
          <a:p>
            <a:pPr lvl="0">
              <a:defRPr sz="1800"/>
            </a:pPr>
            <a:r>
              <a:rPr lang="zh-CN" altLang="en-US" sz="3600" dirty="0"/>
              <a:t>图的基础： 用</a:t>
            </a:r>
            <a:r>
              <a:rPr lang="zh-CN" altLang="en-US" sz="3467" dirty="0"/>
              <a:t> </a:t>
            </a:r>
            <a:r>
              <a:rPr lang="en-US" altLang="zh-CN" sz="3467" dirty="0"/>
              <a:t>Cypher </a:t>
            </a:r>
            <a:r>
              <a:rPr lang="zh-CN" altLang="en-US" sz="3467" dirty="0"/>
              <a:t>查询</a:t>
            </a:r>
            <a:endParaRPr sz="3467" dirty="0"/>
          </a:p>
        </p:txBody>
      </p:sp>
      <p:sp>
        <p:nvSpPr>
          <p:cNvPr id="182" name="Shape 182"/>
          <p:cNvSpPr/>
          <p:nvPr/>
        </p:nvSpPr>
        <p:spPr>
          <a:xfrm>
            <a:off x="1" y="4751291"/>
            <a:ext cx="12191999" cy="471989"/>
          </a:xfrm>
          <a:prstGeom prst="rect">
            <a:avLst/>
          </a:prstGeom>
          <a:ln>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tabLst>
                <a:tab pos="1981150" algn="l"/>
              </a:tabLst>
              <a:defRPr sz="1800"/>
            </a:pPr>
            <a:r>
              <a:rPr sz="3067" dirty="0">
                <a:solidFill>
                  <a:srgbClr val="434343"/>
                </a:solidFill>
                <a:latin typeface="Calibri"/>
                <a:ea typeface="Monaco"/>
                <a:cs typeface="Calibri"/>
                <a:sym typeface="Monaco"/>
              </a:rPr>
              <a:t>MATCH </a:t>
            </a:r>
            <a:r>
              <a:rPr lang="en-US" sz="3067" dirty="0">
                <a:solidFill>
                  <a:srgbClr val="434343"/>
                </a:solidFill>
                <a:latin typeface="Calibri"/>
                <a:ea typeface="Monaco"/>
                <a:cs typeface="Calibri"/>
                <a:sym typeface="Monaco"/>
              </a:rPr>
              <a:t>(</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个人</a:t>
            </a:r>
            <a:r>
              <a:rPr lang="en-US" sz="3067" dirty="0">
                <a:solidFill>
                  <a:srgbClr val="008DC1"/>
                </a:solidFill>
                <a:latin typeface="Calibri"/>
                <a:ea typeface="Monaco"/>
                <a:cs typeface="Calibri"/>
                <a:sym typeface="Monaco"/>
              </a:rPr>
              <a:t> { </a:t>
            </a:r>
            <a:r>
              <a:rPr lang="zh-CN" altLang="en-US" sz="3067" dirty="0">
                <a:solidFill>
                  <a:srgbClr val="008DC1"/>
                </a:solidFill>
                <a:latin typeface="Calibri"/>
                <a:ea typeface="Monaco"/>
                <a:cs typeface="Calibri"/>
                <a:sym typeface="Monaco"/>
              </a:rPr>
              <a:t>姓名</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张三</a:t>
            </a:r>
            <a:r>
              <a:rPr lang="en-US" sz="3067" dirty="0">
                <a:solidFill>
                  <a:srgbClr val="008DC1"/>
                </a:solidFill>
                <a:latin typeface="Calibri"/>
                <a:ea typeface="Monaco"/>
                <a:cs typeface="Calibri"/>
                <a:sym typeface="Monaco"/>
              </a:rPr>
              <a:t>”} </a:t>
            </a:r>
            <a:r>
              <a:rPr lang="en-US" sz="3067" dirty="0">
                <a:solidFill>
                  <a:srgbClr val="434343"/>
                </a:solidFill>
                <a:latin typeface="Calibri"/>
                <a:ea typeface="Monaco"/>
                <a:cs typeface="Calibri"/>
                <a:sym typeface="Monaco"/>
              </a:rPr>
              <a:t>)</a:t>
            </a:r>
            <a:r>
              <a:rPr sz="3067" dirty="0">
                <a:solidFill>
                  <a:srgbClr val="434343"/>
                </a:solidFill>
                <a:latin typeface="Calibri"/>
                <a:ea typeface="Monaco"/>
                <a:cs typeface="Calibri"/>
                <a:sym typeface="Monaco"/>
              </a:rPr>
              <a:t> -[:</a:t>
            </a:r>
            <a:r>
              <a:rPr lang="zh-CN" altLang="en-US" sz="3067" dirty="0">
                <a:solidFill>
                  <a:srgbClr val="434343"/>
                </a:solidFill>
                <a:latin typeface="Calibri"/>
                <a:ea typeface="Monaco"/>
                <a:cs typeface="Calibri"/>
                <a:sym typeface="Monaco"/>
              </a:rPr>
              <a:t>爱</a:t>
            </a:r>
            <a:r>
              <a:rPr sz="3067" dirty="0">
                <a:solidFill>
                  <a:srgbClr val="434343"/>
                </a:solidFill>
                <a:latin typeface="Calibri"/>
                <a:ea typeface="Monaco"/>
                <a:cs typeface="Calibri"/>
                <a:sym typeface="Monaco"/>
              </a:rPr>
              <a:t>]-&gt; </a:t>
            </a:r>
            <a:r>
              <a:rPr lang="en-US" sz="3067" dirty="0">
                <a:solidFill>
                  <a:srgbClr val="434343"/>
                </a:solidFill>
                <a:latin typeface="Calibri"/>
                <a:ea typeface="Monaco"/>
                <a:cs typeface="Calibri"/>
                <a:sym typeface="Monaco"/>
              </a:rPr>
              <a:t>(</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个人</a:t>
            </a:r>
            <a:r>
              <a:rPr lang="en-US" sz="3067" dirty="0">
                <a:solidFill>
                  <a:srgbClr val="008DC1"/>
                </a:solidFill>
                <a:latin typeface="Calibri"/>
                <a:ea typeface="Monaco"/>
                <a:cs typeface="Calibri"/>
                <a:sym typeface="Monaco"/>
              </a:rPr>
              <a:t> { </a:t>
            </a:r>
            <a:r>
              <a:rPr lang="zh-CN" altLang="en-US" sz="3067" dirty="0">
                <a:solidFill>
                  <a:srgbClr val="008DC1"/>
                </a:solidFill>
                <a:latin typeface="Calibri"/>
                <a:ea typeface="Monaco"/>
                <a:cs typeface="Calibri"/>
                <a:sym typeface="Monaco"/>
              </a:rPr>
              <a:t>姓名</a:t>
            </a:r>
            <a:r>
              <a:rPr lang="en-US" sz="3067" dirty="0">
                <a:solidFill>
                  <a:srgbClr val="008DC1"/>
                </a:solidFill>
                <a:latin typeface="Calibri"/>
                <a:ea typeface="Monaco"/>
                <a:cs typeface="Calibri"/>
                <a:sym typeface="Monaco"/>
              </a:rPr>
              <a:t>:“</a:t>
            </a:r>
            <a:r>
              <a:rPr lang="zh-CN" altLang="en-US" sz="3067" dirty="0">
                <a:solidFill>
                  <a:srgbClr val="008DC1"/>
                </a:solidFill>
                <a:latin typeface="Calibri"/>
                <a:ea typeface="Monaco"/>
                <a:cs typeface="Calibri"/>
                <a:sym typeface="Monaco"/>
              </a:rPr>
              <a:t>李四</a:t>
            </a:r>
            <a:r>
              <a:rPr lang="en-US" sz="3067" dirty="0">
                <a:solidFill>
                  <a:srgbClr val="008DC1"/>
                </a:solidFill>
                <a:latin typeface="Calibri"/>
                <a:ea typeface="Monaco"/>
                <a:cs typeface="Calibri"/>
                <a:sym typeface="Monaco"/>
              </a:rPr>
              <a:t>”} </a:t>
            </a:r>
            <a:r>
              <a:rPr lang="en-US" sz="3067" dirty="0">
                <a:solidFill>
                  <a:srgbClr val="434343"/>
                </a:solidFill>
                <a:latin typeface="Calibri"/>
                <a:ea typeface="Monaco"/>
                <a:cs typeface="Calibri"/>
                <a:sym typeface="Monaco"/>
              </a:rPr>
              <a:t>)</a:t>
            </a:r>
            <a:r>
              <a:rPr lang="en-US" sz="3067" dirty="0">
                <a:solidFill>
                  <a:schemeClr val="tx1">
                    <a:lumMod val="50000"/>
                    <a:lumOff val="50000"/>
                  </a:schemeClr>
                </a:solidFill>
                <a:latin typeface="Calibri"/>
                <a:ea typeface="Monaco"/>
                <a:cs typeface="Calibri"/>
                <a:sym typeface="Monaco"/>
              </a:rPr>
              <a:t> </a:t>
            </a:r>
            <a:endParaRPr lang="en-US" sz="3067" dirty="0">
              <a:solidFill>
                <a:srgbClr val="008DC1"/>
              </a:solidFill>
              <a:latin typeface="Calibri"/>
              <a:ea typeface="Monaco"/>
              <a:cs typeface="Calibri"/>
              <a:sym typeface="Monaco"/>
            </a:endParaRPr>
          </a:p>
        </p:txBody>
      </p:sp>
      <p:grpSp>
        <p:nvGrpSpPr>
          <p:cNvPr id="11" name="Group 10"/>
          <p:cNvGrpSpPr/>
          <p:nvPr/>
        </p:nvGrpSpPr>
        <p:grpSpPr>
          <a:xfrm>
            <a:off x="5054803" y="2429040"/>
            <a:ext cx="2123132" cy="417634"/>
            <a:chOff x="5077678" y="1685295"/>
            <a:chExt cx="2582699" cy="313225"/>
          </a:xfrm>
        </p:grpSpPr>
        <p:sp>
          <p:nvSpPr>
            <p:cNvPr id="12" name="Shape 91"/>
            <p:cNvSpPr/>
            <p:nvPr/>
          </p:nvSpPr>
          <p:spPr>
            <a:xfrm>
              <a:off x="5077678" y="1778085"/>
              <a:ext cx="2582699" cy="142220"/>
            </a:xfrm>
            <a:prstGeom prst="rightArrow">
              <a:avLst>
                <a:gd name="adj1" fmla="val 33333"/>
                <a:gd name="adj2" fmla="val 122222"/>
              </a:avLst>
            </a:prstGeom>
            <a:solidFill>
              <a:schemeClr val="bg1">
                <a:lumMod val="65000"/>
              </a:schemeClr>
            </a:solidFill>
            <a:ln w="76200" cmpd="sng">
              <a:solidFill>
                <a:schemeClr val="bg1">
                  <a:lumMod val="65000"/>
                </a:schemeClr>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13" name="Rounded Rectangle 12"/>
            <p:cNvSpPr/>
            <p:nvPr/>
          </p:nvSpPr>
          <p:spPr>
            <a:xfrm>
              <a:off x="5760498" y="1685295"/>
              <a:ext cx="675816" cy="313225"/>
            </a:xfrm>
            <a:prstGeom prst="roundRect">
              <a:avLst/>
            </a:prstGeom>
            <a:solidFill>
              <a:schemeClr val="bg1">
                <a:lumMod val="95000"/>
              </a:schemeClr>
            </a:solidFill>
            <a:ln w="317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121920" tIns="24384" rIns="121920" bIns="24384" anchor="ctr" anchorCtr="1">
              <a:spAutoFit/>
            </a:bodyPr>
            <a:lstStyle/>
            <a:p>
              <a:r>
                <a:rPr lang="zh-CN" altLang="en-US" sz="2133" dirty="0">
                  <a:solidFill>
                    <a:schemeClr val="tx1">
                      <a:lumMod val="50000"/>
                      <a:lumOff val="50000"/>
                    </a:schemeClr>
                  </a:solidFill>
                </a:rPr>
                <a:t>爱</a:t>
              </a:r>
              <a:endParaRPr lang="en-US" sz="2133" dirty="0"/>
            </a:p>
          </p:txBody>
        </p:sp>
      </p:grpSp>
      <p:grpSp>
        <p:nvGrpSpPr>
          <p:cNvPr id="3" name="Group 2"/>
          <p:cNvGrpSpPr/>
          <p:nvPr/>
        </p:nvGrpSpPr>
        <p:grpSpPr>
          <a:xfrm>
            <a:off x="2721902" y="1468176"/>
            <a:ext cx="2363689" cy="2363689"/>
            <a:chOff x="1874056" y="1259853"/>
            <a:chExt cx="1772767" cy="1772767"/>
          </a:xfrm>
        </p:grpSpPr>
        <p:sp>
          <p:nvSpPr>
            <p:cNvPr id="21" name="Oval 20"/>
            <p:cNvSpPr/>
            <p:nvPr/>
          </p:nvSpPr>
          <p:spPr>
            <a:xfrm>
              <a:off x="1874056" y="1259853"/>
              <a:ext cx="1772767" cy="17727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7" name="Group 16"/>
            <p:cNvGrpSpPr/>
            <p:nvPr/>
          </p:nvGrpSpPr>
          <p:grpSpPr>
            <a:xfrm>
              <a:off x="2186010" y="1435215"/>
              <a:ext cx="1181366" cy="1308970"/>
              <a:chOff x="3932327" y="1043841"/>
              <a:chExt cx="1181366" cy="1308970"/>
            </a:xfrm>
          </p:grpSpPr>
          <p:pic>
            <p:nvPicPr>
              <p:cNvPr id="18" name="Picture 17" descr="ManAvatarAqua.png"/>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19" name="TextBox 18"/>
              <p:cNvSpPr txBox="1"/>
              <p:nvPr/>
            </p:nvSpPr>
            <p:spPr>
              <a:xfrm>
                <a:off x="3990354" y="1833366"/>
                <a:ext cx="1059329" cy="407756"/>
              </a:xfrm>
              <a:prstGeom prst="rect">
                <a:avLst/>
              </a:prstGeom>
              <a:noFill/>
            </p:spPr>
            <p:txBody>
              <a:bodyPr wrap="square" rtlCol="0">
                <a:spAutoFit/>
              </a:bodyPr>
              <a:lstStyle/>
              <a:p>
                <a:pPr algn="ctr"/>
                <a:r>
                  <a:rPr lang="zh-CN" altLang="en-US" sz="2933" b="1" dirty="0">
                    <a:solidFill>
                      <a:srgbClr val="008DC1"/>
                    </a:solidFill>
                  </a:rPr>
                  <a:t>张三</a:t>
                </a:r>
                <a:endParaRPr lang="en-US" sz="2933" b="1" dirty="0">
                  <a:solidFill>
                    <a:srgbClr val="008DC1"/>
                  </a:solidFill>
                </a:endParaRPr>
              </a:p>
            </p:txBody>
          </p:sp>
        </p:grpSp>
      </p:grpSp>
      <p:grpSp>
        <p:nvGrpSpPr>
          <p:cNvPr id="2" name="Group 1"/>
          <p:cNvGrpSpPr/>
          <p:nvPr/>
        </p:nvGrpSpPr>
        <p:grpSpPr>
          <a:xfrm>
            <a:off x="7260037" y="1454009"/>
            <a:ext cx="2363689" cy="2363689"/>
            <a:chOff x="5239172" y="1256925"/>
            <a:chExt cx="1772767" cy="1772767"/>
          </a:xfrm>
        </p:grpSpPr>
        <p:sp>
          <p:nvSpPr>
            <p:cNvPr id="20" name="Oval 19"/>
            <p:cNvSpPr/>
            <p:nvPr/>
          </p:nvSpPr>
          <p:spPr>
            <a:xfrm>
              <a:off x="5239172" y="1256925"/>
              <a:ext cx="1772767" cy="1772767"/>
            </a:xfrm>
            <a:prstGeom prst="ellipse">
              <a:avLst/>
            </a:prstGeom>
            <a:solidFill>
              <a:srgbClr val="008D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4" name="Group 13"/>
            <p:cNvGrpSpPr/>
            <p:nvPr/>
          </p:nvGrpSpPr>
          <p:grpSpPr>
            <a:xfrm>
              <a:off x="5590002" y="1439020"/>
              <a:ext cx="1078083" cy="1312861"/>
              <a:chOff x="7164172" y="1080434"/>
              <a:chExt cx="1078083" cy="1323668"/>
            </a:xfrm>
          </p:grpSpPr>
          <p:pic>
            <p:nvPicPr>
              <p:cNvPr id="15" name="Picture 14" descr="WomanAvatarOrange.png"/>
              <p:cNvPicPr>
                <a:picLocks noChangeAspect="1"/>
              </p:cNvPicPr>
              <p:nvPr/>
            </p:nvPicPr>
            <p:blipFill>
              <a:blip r:embed="rId3" cstate="print">
                <a:biLevel thresh="50000"/>
                <a:extLst>
                  <a:ext uri="{28A0092B-C50C-407E-A947-70E740481C1C}">
                    <a14:useLocalDpi xmlns:a14="http://schemas.microsoft.com/office/drawing/2010/main"/>
                  </a:ext>
                </a:extLst>
              </a:blip>
              <a:stretch>
                <a:fillRect/>
              </a:stretch>
            </p:blipFill>
            <p:spPr>
              <a:xfrm>
                <a:off x="7164172" y="1080434"/>
                <a:ext cx="1078083" cy="1323668"/>
              </a:xfrm>
              <a:prstGeom prst="rect">
                <a:avLst/>
              </a:prstGeom>
            </p:spPr>
          </p:pic>
          <p:sp>
            <p:nvSpPr>
              <p:cNvPr id="16" name="TextBox 15"/>
              <p:cNvSpPr txBox="1"/>
              <p:nvPr/>
            </p:nvSpPr>
            <p:spPr>
              <a:xfrm>
                <a:off x="7164172" y="1873808"/>
                <a:ext cx="1059329" cy="411113"/>
              </a:xfrm>
              <a:prstGeom prst="rect">
                <a:avLst/>
              </a:prstGeom>
              <a:noFill/>
            </p:spPr>
            <p:txBody>
              <a:bodyPr wrap="square" rtlCol="0">
                <a:spAutoFit/>
              </a:bodyPr>
              <a:lstStyle/>
              <a:p>
                <a:pPr algn="ctr"/>
                <a:r>
                  <a:rPr lang="zh-CN" altLang="en-US" sz="2933" b="1" dirty="0">
                    <a:solidFill>
                      <a:schemeClr val="accent1"/>
                    </a:solidFill>
                  </a:rPr>
                  <a:t>李四</a:t>
                </a:r>
                <a:endParaRPr lang="en-US" sz="2933" b="1" dirty="0">
                  <a:solidFill>
                    <a:schemeClr val="accent1"/>
                  </a:solidFill>
                </a:endParaRPr>
              </a:p>
            </p:txBody>
          </p:sp>
        </p:grpSp>
      </p:grpSp>
      <p:grpSp>
        <p:nvGrpSpPr>
          <p:cNvPr id="42" name="Group 41"/>
          <p:cNvGrpSpPr/>
          <p:nvPr/>
        </p:nvGrpSpPr>
        <p:grpSpPr>
          <a:xfrm>
            <a:off x="7437931" y="5502144"/>
            <a:ext cx="3488659" cy="565004"/>
            <a:chOff x="5868990" y="4070166"/>
            <a:chExt cx="2616494" cy="423753"/>
          </a:xfrm>
        </p:grpSpPr>
        <p:sp>
          <p:nvSpPr>
            <p:cNvPr id="47" name="Shape 182"/>
            <p:cNvSpPr/>
            <p:nvPr/>
          </p:nvSpPr>
          <p:spPr>
            <a:xfrm>
              <a:off x="5972467" y="4201937"/>
              <a:ext cx="734305"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标签</a:t>
              </a:r>
              <a:endParaRPr lang="en-US" sz="2400" dirty="0">
                <a:solidFill>
                  <a:schemeClr val="accent2"/>
                </a:solidFill>
                <a:latin typeface="Calibri"/>
                <a:ea typeface="Monaco"/>
                <a:cs typeface="Calibri"/>
                <a:sym typeface="Monaco"/>
              </a:endParaRPr>
            </a:p>
          </p:txBody>
        </p:sp>
        <p:sp>
          <p:nvSpPr>
            <p:cNvPr id="48" name="Shape 182"/>
            <p:cNvSpPr/>
            <p:nvPr/>
          </p:nvSpPr>
          <p:spPr>
            <a:xfrm>
              <a:off x="7120699" y="4216920"/>
              <a:ext cx="1281618"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属性</a:t>
              </a:r>
              <a:endParaRPr lang="en-US" sz="2400" dirty="0">
                <a:solidFill>
                  <a:schemeClr val="accent2"/>
                </a:solidFill>
                <a:latin typeface="Calibri"/>
                <a:ea typeface="Monaco"/>
                <a:cs typeface="Calibri"/>
                <a:sym typeface="Monaco"/>
              </a:endParaRPr>
            </a:p>
          </p:txBody>
        </p:sp>
        <p:grpSp>
          <p:nvGrpSpPr>
            <p:cNvPr id="49" name="Group 48"/>
            <p:cNvGrpSpPr/>
            <p:nvPr/>
          </p:nvGrpSpPr>
          <p:grpSpPr>
            <a:xfrm>
              <a:off x="6890638" y="4070167"/>
              <a:ext cx="1594846" cy="127580"/>
              <a:chOff x="2371681" y="4538494"/>
              <a:chExt cx="1594846" cy="127580"/>
            </a:xfrm>
          </p:grpSpPr>
          <p:cxnSp>
            <p:nvCxnSpPr>
              <p:cNvPr id="50" name="Straight Connector 49"/>
              <p:cNvCxnSpPr/>
              <p:nvPr/>
            </p:nvCxnSpPr>
            <p:spPr>
              <a:xfrm>
                <a:off x="2371681" y="4538494"/>
                <a:ext cx="159484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210823"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5868990" y="4070166"/>
              <a:ext cx="846086" cy="127581"/>
              <a:chOff x="2275516" y="4538494"/>
              <a:chExt cx="1729852" cy="127580"/>
            </a:xfrm>
          </p:grpSpPr>
          <p:cxnSp>
            <p:nvCxnSpPr>
              <p:cNvPr id="53" name="Straight Connector 52"/>
              <p:cNvCxnSpPr/>
              <p:nvPr/>
            </p:nvCxnSpPr>
            <p:spPr>
              <a:xfrm>
                <a:off x="2275516" y="4538494"/>
                <a:ext cx="172985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142879"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grpSp>
        <p:nvGrpSpPr>
          <p:cNvPr id="63" name="Group 62"/>
          <p:cNvGrpSpPr/>
          <p:nvPr/>
        </p:nvGrpSpPr>
        <p:grpSpPr>
          <a:xfrm>
            <a:off x="2348677" y="3973464"/>
            <a:ext cx="3838219" cy="592000"/>
            <a:chOff x="1260593" y="2923657"/>
            <a:chExt cx="2944518" cy="444000"/>
          </a:xfrm>
        </p:grpSpPr>
        <p:sp>
          <p:nvSpPr>
            <p:cNvPr id="26" name="Shape 182"/>
            <p:cNvSpPr/>
            <p:nvPr/>
          </p:nvSpPr>
          <p:spPr>
            <a:xfrm>
              <a:off x="2348396" y="2923657"/>
              <a:ext cx="784512" cy="276999"/>
            </a:xfrm>
            <a:prstGeom prst="rect">
              <a:avLst/>
            </a:prstGeom>
            <a:ln>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6"/>
                  </a:solidFill>
                  <a:latin typeface="Calibri"/>
                  <a:ea typeface="Monaco"/>
                  <a:cs typeface="Calibri"/>
                  <a:sym typeface="Monaco"/>
                </a:rPr>
                <a:t>节点</a:t>
              </a:r>
              <a:endParaRPr lang="en-US" sz="2400" dirty="0">
                <a:solidFill>
                  <a:schemeClr val="accent6"/>
                </a:solidFill>
                <a:latin typeface="Calibri"/>
                <a:ea typeface="Monaco"/>
                <a:cs typeface="Calibri"/>
                <a:sym typeface="Monaco"/>
              </a:endParaRPr>
            </a:p>
          </p:txBody>
        </p:sp>
        <p:grpSp>
          <p:nvGrpSpPr>
            <p:cNvPr id="55" name="Group 54"/>
            <p:cNvGrpSpPr/>
            <p:nvPr/>
          </p:nvGrpSpPr>
          <p:grpSpPr>
            <a:xfrm flipV="1">
              <a:off x="1260593" y="3240076"/>
              <a:ext cx="2944518" cy="127581"/>
              <a:chOff x="2371681" y="4538494"/>
              <a:chExt cx="1729852" cy="127580"/>
            </a:xfrm>
          </p:grpSpPr>
          <p:cxnSp>
            <p:nvCxnSpPr>
              <p:cNvPr id="56" name="Straight Connector 55"/>
              <p:cNvCxnSpPr/>
              <p:nvPr/>
            </p:nvCxnSpPr>
            <p:spPr>
              <a:xfrm>
                <a:off x="2371681" y="4538494"/>
                <a:ext cx="1729852"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239044" y="4538494"/>
                <a:ext cx="0" cy="12758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grpSp>
        <p:nvGrpSpPr>
          <p:cNvPr id="62" name="Group 61"/>
          <p:cNvGrpSpPr/>
          <p:nvPr/>
        </p:nvGrpSpPr>
        <p:grpSpPr>
          <a:xfrm>
            <a:off x="7213461" y="3963793"/>
            <a:ext cx="3899747" cy="592000"/>
            <a:chOff x="5859580" y="2916404"/>
            <a:chExt cx="2944518" cy="444000"/>
          </a:xfrm>
        </p:grpSpPr>
        <p:sp>
          <p:nvSpPr>
            <p:cNvPr id="58" name="Shape 182"/>
            <p:cNvSpPr/>
            <p:nvPr/>
          </p:nvSpPr>
          <p:spPr>
            <a:xfrm>
              <a:off x="6947383" y="2916404"/>
              <a:ext cx="784512" cy="276999"/>
            </a:xfrm>
            <a:prstGeom prst="rect">
              <a:avLst/>
            </a:prstGeom>
            <a:ln>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6"/>
                  </a:solidFill>
                  <a:latin typeface="Calibri"/>
                  <a:ea typeface="Monaco"/>
                  <a:cs typeface="Calibri"/>
                  <a:sym typeface="Monaco"/>
                </a:rPr>
                <a:t>节点</a:t>
              </a:r>
              <a:endParaRPr lang="en-US" sz="2400" dirty="0">
                <a:solidFill>
                  <a:schemeClr val="accent6"/>
                </a:solidFill>
                <a:latin typeface="Calibri"/>
                <a:ea typeface="Monaco"/>
                <a:cs typeface="Calibri"/>
                <a:sym typeface="Monaco"/>
              </a:endParaRPr>
            </a:p>
          </p:txBody>
        </p:sp>
        <p:grpSp>
          <p:nvGrpSpPr>
            <p:cNvPr id="59" name="Group 58"/>
            <p:cNvGrpSpPr/>
            <p:nvPr/>
          </p:nvGrpSpPr>
          <p:grpSpPr>
            <a:xfrm flipV="1">
              <a:off x="5859580" y="3232823"/>
              <a:ext cx="2944518" cy="127581"/>
              <a:chOff x="2371681" y="4538494"/>
              <a:chExt cx="1729852" cy="127580"/>
            </a:xfrm>
          </p:grpSpPr>
          <p:cxnSp>
            <p:nvCxnSpPr>
              <p:cNvPr id="60" name="Straight Connector 59"/>
              <p:cNvCxnSpPr/>
              <p:nvPr/>
            </p:nvCxnSpPr>
            <p:spPr>
              <a:xfrm>
                <a:off x="2371681" y="4538494"/>
                <a:ext cx="1729852"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239044" y="4538494"/>
                <a:ext cx="0" cy="12758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grpSp>
        <p:nvGrpSpPr>
          <p:cNvPr id="67" name="Group 66"/>
          <p:cNvGrpSpPr/>
          <p:nvPr/>
        </p:nvGrpSpPr>
        <p:grpSpPr>
          <a:xfrm>
            <a:off x="2361270" y="5502145"/>
            <a:ext cx="3488659" cy="565004"/>
            <a:chOff x="5868990" y="4070166"/>
            <a:chExt cx="2616494" cy="423753"/>
          </a:xfrm>
        </p:grpSpPr>
        <p:sp>
          <p:nvSpPr>
            <p:cNvPr id="68" name="Shape 182"/>
            <p:cNvSpPr/>
            <p:nvPr/>
          </p:nvSpPr>
          <p:spPr>
            <a:xfrm>
              <a:off x="5972467" y="4201937"/>
              <a:ext cx="734305"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标签</a:t>
              </a:r>
              <a:endParaRPr lang="en-US" sz="2400" dirty="0">
                <a:solidFill>
                  <a:schemeClr val="accent2"/>
                </a:solidFill>
                <a:latin typeface="Calibri"/>
                <a:ea typeface="Monaco"/>
                <a:cs typeface="Calibri"/>
                <a:sym typeface="Monaco"/>
              </a:endParaRPr>
            </a:p>
          </p:txBody>
        </p:sp>
        <p:sp>
          <p:nvSpPr>
            <p:cNvPr id="69" name="Shape 182"/>
            <p:cNvSpPr/>
            <p:nvPr/>
          </p:nvSpPr>
          <p:spPr>
            <a:xfrm>
              <a:off x="7120699" y="4216920"/>
              <a:ext cx="1281618" cy="276999"/>
            </a:xfrm>
            <a:prstGeom prst="rect">
              <a:avLst/>
            </a:prstGeom>
            <a:ln>
              <a:noFill/>
              <a:round/>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382636">
                <a:buClr>
                  <a:srgbClr val="000000"/>
                </a:buClr>
                <a:buFont typeface="Monaco"/>
                <a:defRPr sz="1800"/>
              </a:pPr>
              <a:r>
                <a:rPr lang="zh-CN" altLang="en-US" sz="2400" dirty="0">
                  <a:solidFill>
                    <a:schemeClr val="accent2"/>
                  </a:solidFill>
                  <a:latin typeface="Calibri"/>
                  <a:ea typeface="Monaco"/>
                  <a:cs typeface="Calibri"/>
                  <a:sym typeface="Monaco"/>
                </a:rPr>
                <a:t>属性</a:t>
              </a:r>
              <a:endParaRPr lang="en-US" sz="2400" dirty="0">
                <a:solidFill>
                  <a:schemeClr val="accent2"/>
                </a:solidFill>
                <a:latin typeface="Calibri"/>
                <a:ea typeface="Monaco"/>
                <a:cs typeface="Calibri"/>
                <a:sym typeface="Monaco"/>
              </a:endParaRPr>
            </a:p>
          </p:txBody>
        </p:sp>
        <p:grpSp>
          <p:nvGrpSpPr>
            <p:cNvPr id="70" name="Group 69"/>
            <p:cNvGrpSpPr/>
            <p:nvPr/>
          </p:nvGrpSpPr>
          <p:grpSpPr>
            <a:xfrm>
              <a:off x="6890638" y="4070167"/>
              <a:ext cx="1594846" cy="127580"/>
              <a:chOff x="2371681" y="4538494"/>
              <a:chExt cx="1594846" cy="127580"/>
            </a:xfrm>
          </p:grpSpPr>
          <p:cxnSp>
            <p:nvCxnSpPr>
              <p:cNvPr id="74" name="Straight Connector 73"/>
              <p:cNvCxnSpPr/>
              <p:nvPr/>
            </p:nvCxnSpPr>
            <p:spPr>
              <a:xfrm>
                <a:off x="2371681" y="4538494"/>
                <a:ext cx="159484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10823"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5868990" y="4070166"/>
              <a:ext cx="846086" cy="127581"/>
              <a:chOff x="2275516" y="4538494"/>
              <a:chExt cx="1729852" cy="127580"/>
            </a:xfrm>
          </p:grpSpPr>
          <p:cxnSp>
            <p:nvCxnSpPr>
              <p:cNvPr id="72" name="Straight Connector 71"/>
              <p:cNvCxnSpPr/>
              <p:nvPr/>
            </p:nvCxnSpPr>
            <p:spPr>
              <a:xfrm>
                <a:off x="2275516" y="4538494"/>
                <a:ext cx="172985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42879" y="4538494"/>
                <a:ext cx="0" cy="12758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03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示例：明星关系图（原文）</a:t>
            </a:r>
          </a:p>
        </p:txBody>
      </p:sp>
      <p:pic>
        <p:nvPicPr>
          <p:cNvPr id="5" name="图片 4"/>
          <p:cNvPicPr>
            <a:picLocks noChangeAspect="1"/>
          </p:cNvPicPr>
          <p:nvPr/>
        </p:nvPicPr>
        <p:blipFill>
          <a:blip r:embed="rId2"/>
          <a:stretch>
            <a:fillRect/>
          </a:stretch>
        </p:blipFill>
        <p:spPr>
          <a:xfrm>
            <a:off x="2102068" y="1279635"/>
            <a:ext cx="8043041" cy="5026901"/>
          </a:xfrm>
          <a:prstGeom prst="rect">
            <a:avLst/>
          </a:prstGeom>
        </p:spPr>
      </p:pic>
    </p:spTree>
    <p:extLst>
      <p:ext uri="{BB962C8B-B14F-4D97-AF65-F5344CB8AC3E}">
        <p14:creationId xmlns:p14="http://schemas.microsoft.com/office/powerpoint/2010/main" val="1433939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示例：明星关系图（创建）</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6" name="TextBox2"/>
                <p:cNvPicPr>
                  <a:picLocks/>
                </p:cNvPicPr>
                <p:nvPr/>
              </p:nvPicPr>
              <p:blipFill>
                <a:blip r:embed="rId4"/>
                <a:stretch>
                  <a:fillRect/>
                </a:stretch>
              </p:blipFill>
              <p:spPr>
                <a:xfrm>
                  <a:off x="735972" y="928474"/>
                  <a:ext cx="10921838" cy="5486850"/>
                </a:xfrm>
                <a:prstGeom prst="rect">
                  <a:avLst/>
                </a:prstGeom>
              </p:spPr>
            </p:pic>
          </p:control>
        </mc:Fallback>
      </mc:AlternateContent>
    </p:controls>
    <p:extLst>
      <p:ext uri="{BB962C8B-B14F-4D97-AF65-F5344CB8AC3E}">
        <p14:creationId xmlns:p14="http://schemas.microsoft.com/office/powerpoint/2010/main" val="4161101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示例：明星关系图（原版）</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069" y="1603389"/>
            <a:ext cx="5753472" cy="5156639"/>
          </a:xfrm>
          <a:prstGeom prst="rect">
            <a:avLst/>
          </a:prstGeom>
        </p:spPr>
      </p:pic>
      <p:sp>
        <p:nvSpPr>
          <p:cNvPr id="5" name="矩形 4"/>
          <p:cNvSpPr/>
          <p:nvPr/>
        </p:nvSpPr>
        <p:spPr>
          <a:xfrm>
            <a:off x="2561710" y="969765"/>
            <a:ext cx="4797822" cy="369332"/>
          </a:xfrm>
          <a:prstGeom prst="rect">
            <a:avLst/>
          </a:prstGeom>
        </p:spPr>
        <p:txBody>
          <a:bodyPr wrap="square">
            <a:spAutoFit/>
          </a:bodyPr>
          <a:lstStyle/>
          <a:p>
            <a:r>
              <a:rPr lang="en-US" altLang="zh-CN" dirty="0"/>
              <a:t>MATCH (n:</a:t>
            </a:r>
            <a:r>
              <a:rPr lang="zh-CN" altLang="en-US" dirty="0"/>
              <a:t>明星</a:t>
            </a:r>
            <a:r>
              <a:rPr lang="en-US" altLang="zh-CN" dirty="0"/>
              <a:t>) RETURN n</a:t>
            </a:r>
            <a:endParaRPr lang="zh-CN" altLang="en-US" dirty="0"/>
          </a:p>
        </p:txBody>
      </p:sp>
    </p:spTree>
    <p:extLst>
      <p:ext uri="{BB962C8B-B14F-4D97-AF65-F5344CB8AC3E}">
        <p14:creationId xmlns:p14="http://schemas.microsoft.com/office/powerpoint/2010/main" val="4009138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示例：明星关系图（国产版）</a:t>
            </a:r>
          </a:p>
        </p:txBody>
      </p:sp>
      <p:sp>
        <p:nvSpPr>
          <p:cNvPr id="5" name="矩形 4"/>
          <p:cNvSpPr/>
          <p:nvPr/>
        </p:nvSpPr>
        <p:spPr>
          <a:xfrm>
            <a:off x="2561710" y="969765"/>
            <a:ext cx="4797822" cy="369332"/>
          </a:xfrm>
          <a:prstGeom prst="rect">
            <a:avLst/>
          </a:prstGeom>
        </p:spPr>
        <p:txBody>
          <a:bodyPr wrap="square">
            <a:spAutoFit/>
          </a:bodyPr>
          <a:lstStyle/>
          <a:p>
            <a:r>
              <a:rPr lang="en-US" altLang="zh-CN" dirty="0"/>
              <a:t>MATCH (n:</a:t>
            </a:r>
            <a:r>
              <a:rPr lang="zh-CN" altLang="en-US" dirty="0"/>
              <a:t>明星</a:t>
            </a:r>
            <a:r>
              <a:rPr lang="en-US" altLang="zh-CN" dirty="0"/>
              <a:t>) RETURN n</a:t>
            </a:r>
            <a:endParaRPr lang="zh-CN" altLang="en-US" dirty="0"/>
          </a:p>
        </p:txBody>
      </p:sp>
      <p:pic>
        <p:nvPicPr>
          <p:cNvPr id="3" name="图片 2"/>
          <p:cNvPicPr>
            <a:picLocks noChangeAspect="1"/>
          </p:cNvPicPr>
          <p:nvPr/>
        </p:nvPicPr>
        <p:blipFill>
          <a:blip r:embed="rId2"/>
          <a:stretch>
            <a:fillRect/>
          </a:stretch>
        </p:blipFill>
        <p:spPr>
          <a:xfrm>
            <a:off x="3399655" y="1470117"/>
            <a:ext cx="5836873" cy="5387883"/>
          </a:xfrm>
          <a:prstGeom prst="rect">
            <a:avLst/>
          </a:prstGeom>
        </p:spPr>
      </p:pic>
    </p:spTree>
    <p:extLst>
      <p:ext uri="{BB962C8B-B14F-4D97-AF65-F5344CB8AC3E}">
        <p14:creationId xmlns:p14="http://schemas.microsoft.com/office/powerpoint/2010/main" val="1279724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示例：明星关系图（查询）</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4" name="TextBox2"/>
                <p:cNvPicPr>
                  <a:picLocks/>
                </p:cNvPicPr>
                <p:nvPr/>
              </p:nvPicPr>
              <p:blipFill>
                <a:blip r:embed="rId3"/>
                <a:stretch>
                  <a:fillRect/>
                </a:stretch>
              </p:blipFill>
              <p:spPr>
                <a:xfrm>
                  <a:off x="665216" y="977461"/>
                  <a:ext cx="10921838" cy="5486850"/>
                </a:xfrm>
                <a:prstGeom prst="rect">
                  <a:avLst/>
                </a:prstGeom>
              </p:spPr>
            </p:pic>
          </p:control>
        </mc:Fallback>
      </mc:AlternateContent>
    </p:controls>
    <p:extLst>
      <p:ext uri="{BB962C8B-B14F-4D97-AF65-F5344CB8AC3E}">
        <p14:creationId xmlns:p14="http://schemas.microsoft.com/office/powerpoint/2010/main" val="2004084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示例：查询周迅的直接关系</a:t>
            </a:r>
          </a:p>
        </p:txBody>
      </p:sp>
      <p:sp>
        <p:nvSpPr>
          <p:cNvPr id="6" name="矩形 5"/>
          <p:cNvSpPr/>
          <p:nvPr/>
        </p:nvSpPr>
        <p:spPr>
          <a:xfrm>
            <a:off x="1357936" y="1138298"/>
            <a:ext cx="6096000" cy="369332"/>
          </a:xfrm>
          <a:prstGeom prst="rect">
            <a:avLst/>
          </a:prstGeom>
        </p:spPr>
        <p:txBody>
          <a:bodyPr>
            <a:spAutoFit/>
          </a:bodyPr>
          <a:lstStyle/>
          <a:p>
            <a:r>
              <a:rPr lang="en-US" altLang="zh-CN" dirty="0"/>
              <a:t>match m=(:</a:t>
            </a:r>
            <a:r>
              <a:rPr lang="zh-CN" altLang="en-US" dirty="0"/>
              <a:t>明星 </a:t>
            </a:r>
            <a:r>
              <a:rPr lang="en-US" altLang="zh-CN" dirty="0"/>
              <a:t>{</a:t>
            </a:r>
            <a:r>
              <a:rPr lang="zh-CN" altLang="en-US" dirty="0"/>
              <a:t>名称</a:t>
            </a:r>
            <a:r>
              <a:rPr lang="en-US" altLang="zh-CN" dirty="0"/>
              <a:t>:"</a:t>
            </a:r>
            <a:r>
              <a:rPr lang="zh-CN" altLang="en-US" dirty="0"/>
              <a:t>周迅</a:t>
            </a:r>
            <a:r>
              <a:rPr lang="en-US" altLang="zh-CN" dirty="0"/>
              <a:t>"})-[*..1]-() return m</a:t>
            </a:r>
            <a:endParaRPr lang="zh-CN" altLang="en-US" dirty="0"/>
          </a:p>
        </p:txBody>
      </p:sp>
      <p:pic>
        <p:nvPicPr>
          <p:cNvPr id="3" name="图片 2"/>
          <p:cNvPicPr>
            <a:picLocks noChangeAspect="1"/>
          </p:cNvPicPr>
          <p:nvPr/>
        </p:nvPicPr>
        <p:blipFill>
          <a:blip r:embed="rId2"/>
          <a:stretch>
            <a:fillRect/>
          </a:stretch>
        </p:blipFill>
        <p:spPr>
          <a:xfrm>
            <a:off x="3067050" y="1668467"/>
            <a:ext cx="5362269" cy="5044168"/>
          </a:xfrm>
          <a:prstGeom prst="rect">
            <a:avLst/>
          </a:prstGeom>
        </p:spPr>
      </p:pic>
    </p:spTree>
    <p:extLst>
      <p:ext uri="{BB962C8B-B14F-4D97-AF65-F5344CB8AC3E}">
        <p14:creationId xmlns:p14="http://schemas.microsoft.com/office/powerpoint/2010/main" val="1248763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8008882" cy="864585"/>
          </a:xfrm>
        </p:spPr>
        <p:txBody>
          <a:bodyPr>
            <a:normAutofit fontScale="90000"/>
          </a:bodyPr>
          <a:lstStyle/>
          <a:p>
            <a:r>
              <a:rPr lang="zh-CN" altLang="en-US" dirty="0"/>
              <a:t>示例：查询周迅与王菲的最短路径</a:t>
            </a:r>
          </a:p>
        </p:txBody>
      </p:sp>
      <p:sp>
        <p:nvSpPr>
          <p:cNvPr id="6" name="矩形 5"/>
          <p:cNvSpPr/>
          <p:nvPr/>
        </p:nvSpPr>
        <p:spPr>
          <a:xfrm>
            <a:off x="1357936" y="1138298"/>
            <a:ext cx="9621170" cy="369332"/>
          </a:xfrm>
          <a:prstGeom prst="rect">
            <a:avLst/>
          </a:prstGeom>
        </p:spPr>
        <p:txBody>
          <a:bodyPr wrap="square">
            <a:spAutoFit/>
          </a:bodyPr>
          <a:lstStyle/>
          <a:p>
            <a:r>
              <a:rPr lang="en-US" altLang="zh-CN" dirty="0"/>
              <a:t>MATCH p = </a:t>
            </a:r>
            <a:r>
              <a:rPr lang="en-US" altLang="zh-CN" dirty="0" err="1"/>
              <a:t>shortestPath</a:t>
            </a:r>
            <a:r>
              <a:rPr lang="en-US" altLang="zh-CN" dirty="0"/>
              <a:t>((</a:t>
            </a:r>
            <a:r>
              <a:rPr lang="zh-CN" altLang="en-US" dirty="0"/>
              <a:t>周迅</a:t>
            </a:r>
            <a:r>
              <a:rPr lang="en-US" altLang="zh-CN" dirty="0"/>
              <a:t>:</a:t>
            </a:r>
            <a:r>
              <a:rPr lang="zh-CN" altLang="en-US" dirty="0"/>
              <a:t>明星 </a:t>
            </a:r>
            <a:r>
              <a:rPr lang="en-US" altLang="zh-CN" dirty="0"/>
              <a:t>{</a:t>
            </a:r>
            <a:r>
              <a:rPr lang="zh-CN" altLang="en-US" dirty="0"/>
              <a:t>名称</a:t>
            </a:r>
            <a:r>
              <a:rPr lang="en-US" altLang="zh-CN" dirty="0"/>
              <a:t>:"</a:t>
            </a:r>
            <a:r>
              <a:rPr lang="zh-CN" altLang="en-US" dirty="0"/>
              <a:t>周迅</a:t>
            </a:r>
            <a:r>
              <a:rPr lang="en-US" altLang="zh-CN" dirty="0"/>
              <a:t>"})-[*..6]-(</a:t>
            </a:r>
            <a:r>
              <a:rPr lang="zh-CN" altLang="en-US" dirty="0"/>
              <a:t>王菲</a:t>
            </a:r>
            <a:r>
              <a:rPr lang="en-US" altLang="zh-CN" dirty="0"/>
              <a:t>:</a:t>
            </a:r>
            <a:r>
              <a:rPr lang="zh-CN" altLang="en-US" dirty="0"/>
              <a:t>明星 </a:t>
            </a:r>
            <a:r>
              <a:rPr lang="en-US" altLang="zh-CN" dirty="0"/>
              <a:t>{</a:t>
            </a:r>
            <a:r>
              <a:rPr lang="zh-CN" altLang="en-US" dirty="0"/>
              <a:t>名称</a:t>
            </a:r>
            <a:r>
              <a:rPr lang="en-US" altLang="zh-CN" dirty="0"/>
              <a:t>:"</a:t>
            </a:r>
            <a:r>
              <a:rPr lang="zh-CN" altLang="en-US" dirty="0"/>
              <a:t>王菲</a:t>
            </a:r>
            <a:r>
              <a:rPr lang="en-US" altLang="zh-CN" dirty="0"/>
              <a:t>"}))RETURN p</a:t>
            </a:r>
            <a:endParaRPr lang="zh-CN" altLang="en-US" dirty="0"/>
          </a:p>
        </p:txBody>
      </p:sp>
      <p:pic>
        <p:nvPicPr>
          <p:cNvPr id="5" name="图片 4"/>
          <p:cNvPicPr>
            <a:picLocks noChangeAspect="1"/>
          </p:cNvPicPr>
          <p:nvPr/>
        </p:nvPicPr>
        <p:blipFill>
          <a:blip r:embed="rId2"/>
          <a:stretch>
            <a:fillRect/>
          </a:stretch>
        </p:blipFill>
        <p:spPr>
          <a:xfrm>
            <a:off x="3369808" y="2061482"/>
            <a:ext cx="4733925" cy="4324350"/>
          </a:xfrm>
          <a:prstGeom prst="rect">
            <a:avLst/>
          </a:prstGeom>
        </p:spPr>
      </p:pic>
    </p:spTree>
    <p:extLst>
      <p:ext uri="{BB962C8B-B14F-4D97-AF65-F5344CB8AC3E}">
        <p14:creationId xmlns:p14="http://schemas.microsoft.com/office/powerpoint/2010/main" val="1902022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示例：周永康关系图（原文）</a:t>
            </a:r>
          </a:p>
        </p:txBody>
      </p:sp>
      <p:pic>
        <p:nvPicPr>
          <p:cNvPr id="9" name="图片 8">
            <a:hlinkClick r:id="rId2"/>
          </p:cNvPr>
          <p:cNvPicPr>
            <a:picLocks noChangeAspect="1"/>
          </p:cNvPicPr>
          <p:nvPr/>
        </p:nvPicPr>
        <p:blipFill>
          <a:blip r:embed="rId3"/>
          <a:stretch>
            <a:fillRect/>
          </a:stretch>
        </p:blipFill>
        <p:spPr>
          <a:xfrm>
            <a:off x="3424299" y="977461"/>
            <a:ext cx="3944339" cy="5794822"/>
          </a:xfrm>
          <a:prstGeom prst="rect">
            <a:avLst/>
          </a:prstGeom>
        </p:spPr>
      </p:pic>
    </p:spTree>
    <p:extLst>
      <p:ext uri="{BB962C8B-B14F-4D97-AF65-F5344CB8AC3E}">
        <p14:creationId xmlns:p14="http://schemas.microsoft.com/office/powerpoint/2010/main" val="2917715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01950" y="1532053"/>
            <a:ext cx="4652585" cy="3353361"/>
            <a:chOff x="3674733" y="1008643"/>
            <a:chExt cx="5199168" cy="3444746"/>
          </a:xfrm>
          <a:scene3d>
            <a:camera prst="perspectiveHeroicExtremeLeftFacing">
              <a:rot lat="449630" lon="1463207" rev="21343155"/>
            </a:camera>
            <a:lightRig rig="threePt" dir="t"/>
          </a:scene3d>
        </p:grpSpPr>
        <p:pic>
          <p:nvPicPr>
            <p:cNvPr id="11" name="Picture 10" descr="Screen Shot 2014-12-19 at 10.35.42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20283" y="2006600"/>
              <a:ext cx="5116576" cy="2446789"/>
            </a:xfrm>
            <a:prstGeom prst="rect">
              <a:avLst/>
            </a:prstGeom>
            <a:effectLst>
              <a:outerShdw blurRad="76200" dir="18900000" sy="23000" kx="-1200000" algn="bl" rotWithShape="0">
                <a:prstClr val="black">
                  <a:alpha val="20000"/>
                </a:prstClr>
              </a:outerShdw>
            </a:effectLst>
          </p:spPr>
        </p:pic>
        <p:pic>
          <p:nvPicPr>
            <p:cNvPr id="12" name="Picture 11" descr="Screen Shot 2014-12-19 at 10.35.42 A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74733" y="1008643"/>
              <a:ext cx="5199168" cy="986329"/>
            </a:xfrm>
            <a:prstGeom prst="rect">
              <a:avLst/>
            </a:prstGeom>
          </p:spPr>
        </p:pic>
      </p:grpSp>
      <p:sp>
        <p:nvSpPr>
          <p:cNvPr id="2" name="Title 1"/>
          <p:cNvSpPr>
            <a:spLocks noGrp="1"/>
          </p:cNvSpPr>
          <p:nvPr>
            <p:ph type="title"/>
          </p:nvPr>
        </p:nvSpPr>
        <p:spPr/>
        <p:txBody>
          <a:bodyPr/>
          <a:lstStyle/>
          <a:p>
            <a:r>
              <a:rPr lang="en-US"/>
              <a:t>NoSQL </a:t>
            </a:r>
            <a:r>
              <a:rPr lang="zh-CN" altLang="en-US"/>
              <a:t>数据库不处理关系</a:t>
            </a:r>
            <a:endParaRPr lang="en-US" dirty="0"/>
          </a:p>
        </p:txBody>
      </p:sp>
      <p:sp>
        <p:nvSpPr>
          <p:cNvPr id="3" name="Content Placeholder 2"/>
          <p:cNvSpPr>
            <a:spLocks noGrp="1"/>
          </p:cNvSpPr>
          <p:nvPr>
            <p:ph idx="4294967295"/>
          </p:nvPr>
        </p:nvSpPr>
        <p:spPr>
          <a:xfrm>
            <a:off x="600076" y="1273175"/>
            <a:ext cx="6442636" cy="4967288"/>
          </a:xfrm>
        </p:spPr>
        <p:txBody>
          <a:bodyPr>
            <a:normAutofit/>
          </a:bodyPr>
          <a:lstStyle/>
          <a:p>
            <a:pPr>
              <a:spcBef>
                <a:spcPts val="1067"/>
              </a:spcBef>
            </a:pPr>
            <a:r>
              <a:rPr lang="zh-CN" altLang="en-US" b="1" i="1" dirty="0">
                <a:solidFill>
                  <a:srgbClr val="6FB048"/>
                </a:solidFill>
              </a:rPr>
              <a:t>没有数据结构</a:t>
            </a:r>
            <a:r>
              <a:rPr lang="zh-CN" altLang="en-US" dirty="0"/>
              <a:t>建模或存储数据关系</a:t>
            </a:r>
            <a:endParaRPr lang="en-US" b="1" i="1" dirty="0">
              <a:solidFill>
                <a:srgbClr val="6FB048"/>
              </a:solidFill>
            </a:endParaRPr>
          </a:p>
          <a:p>
            <a:pPr>
              <a:spcBef>
                <a:spcPts val="1067"/>
              </a:spcBef>
            </a:pPr>
            <a:r>
              <a:rPr lang="zh-CN" altLang="en-US" b="1" i="1" dirty="0">
                <a:solidFill>
                  <a:srgbClr val="6FB048"/>
                </a:solidFill>
              </a:rPr>
              <a:t>没有查询结构</a:t>
            </a:r>
            <a:r>
              <a:rPr lang="zh-CN" altLang="en-US" dirty="0"/>
              <a:t>支持数据关系</a:t>
            </a:r>
            <a:endParaRPr lang="en-US" dirty="0"/>
          </a:p>
          <a:p>
            <a:pPr>
              <a:spcBef>
                <a:spcPts val="1067"/>
              </a:spcBef>
            </a:pPr>
            <a:r>
              <a:rPr lang="zh-CN" altLang="en-US" dirty="0"/>
              <a:t>在应用中</a:t>
            </a:r>
            <a:r>
              <a:rPr lang="zh-CN" altLang="en-US" b="1" i="1" dirty="0">
                <a:solidFill>
                  <a:schemeClr val="accent2"/>
                </a:solidFill>
              </a:rPr>
              <a:t>连接数据需要</a:t>
            </a:r>
            <a:r>
              <a:rPr lang="en-US" b="1" i="1" dirty="0">
                <a:solidFill>
                  <a:schemeClr val="accent2"/>
                </a:solidFill>
              </a:rPr>
              <a:t> “</a:t>
            </a:r>
            <a:r>
              <a:rPr lang="en-US" b="1" i="1" dirty="0">
                <a:solidFill>
                  <a:srgbClr val="6FB048"/>
                </a:solidFill>
              </a:rPr>
              <a:t>JOIN </a:t>
            </a:r>
            <a:r>
              <a:rPr lang="zh-CN" altLang="en-US" b="1" i="1" dirty="0">
                <a:solidFill>
                  <a:srgbClr val="6FB048"/>
                </a:solidFill>
              </a:rPr>
              <a:t>逻辑</a:t>
            </a:r>
            <a:r>
              <a:rPr lang="en-US" b="1" i="1" dirty="0">
                <a:solidFill>
                  <a:srgbClr val="6FB048"/>
                </a:solidFill>
              </a:rPr>
              <a:t>” </a:t>
            </a:r>
            <a:endParaRPr lang="en-US" dirty="0"/>
          </a:p>
          <a:p>
            <a:pPr>
              <a:spcBef>
                <a:spcPts val="1067"/>
              </a:spcBef>
            </a:pPr>
            <a:r>
              <a:rPr lang="zh-CN" altLang="en-US" dirty="0"/>
              <a:t>对事务</a:t>
            </a:r>
            <a:r>
              <a:rPr lang="zh-CN" altLang="en-US" b="1" i="1" dirty="0">
                <a:solidFill>
                  <a:srgbClr val="6FB048"/>
                </a:solidFill>
              </a:rPr>
              <a:t>没有</a:t>
            </a:r>
            <a:r>
              <a:rPr lang="en-US" b="1" i="1" dirty="0">
                <a:solidFill>
                  <a:srgbClr val="6FB048"/>
                </a:solidFill>
              </a:rPr>
              <a:t> ACID </a:t>
            </a:r>
            <a:r>
              <a:rPr lang="zh-CN" altLang="en-US" b="1" i="1" dirty="0">
                <a:solidFill>
                  <a:srgbClr val="6FB048"/>
                </a:solidFill>
              </a:rPr>
              <a:t>支持</a:t>
            </a:r>
            <a:endParaRPr lang="en-US" altLang="zh-CN" b="1" i="1" dirty="0">
              <a:solidFill>
                <a:srgbClr val="6FB048"/>
              </a:solidFill>
            </a:endParaRPr>
          </a:p>
          <a:p>
            <a:pPr marL="0" indent="0">
              <a:spcBef>
                <a:spcPts val="1067"/>
              </a:spcBef>
              <a:buNone/>
            </a:pPr>
            <a:endParaRPr lang="en-US" sz="1467" dirty="0">
              <a:solidFill>
                <a:srgbClr val="008DC1"/>
              </a:solidFill>
            </a:endParaRPr>
          </a:p>
          <a:p>
            <a:pPr marL="0" indent="0">
              <a:lnSpc>
                <a:spcPct val="95000"/>
              </a:lnSpc>
              <a:spcBef>
                <a:spcPts val="1067"/>
              </a:spcBef>
              <a:buNone/>
            </a:pPr>
            <a:r>
              <a:rPr lang="en-US" dirty="0">
                <a:solidFill>
                  <a:srgbClr val="008DC1"/>
                </a:solidFill>
              </a:rPr>
              <a:t>… </a:t>
            </a:r>
            <a:r>
              <a:rPr lang="zh-CN" altLang="en-US" dirty="0">
                <a:solidFill>
                  <a:srgbClr val="008DC1"/>
                </a:solidFill>
              </a:rPr>
              <a:t>导致</a:t>
            </a:r>
            <a:r>
              <a:rPr lang="en-US" dirty="0">
                <a:solidFill>
                  <a:srgbClr val="008DC1"/>
                </a:solidFill>
              </a:rPr>
              <a:t> NoSQL </a:t>
            </a:r>
            <a:r>
              <a:rPr lang="zh-CN" altLang="en-US" dirty="0">
                <a:solidFill>
                  <a:srgbClr val="008DC1"/>
                </a:solidFill>
              </a:rPr>
              <a:t>数据库</a:t>
            </a:r>
            <a:r>
              <a:rPr lang="zh-CN" altLang="en-US" b="1" dirty="0">
                <a:solidFill>
                  <a:srgbClr val="008DC1"/>
                </a:solidFill>
              </a:rPr>
              <a:t>不适用于</a:t>
            </a:r>
            <a:r>
              <a:rPr lang="zh-CN" altLang="en-US" sz="3200" dirty="0">
                <a:solidFill>
                  <a:schemeClr val="accent1"/>
                </a:solidFill>
              </a:rPr>
              <a:t>有</a:t>
            </a:r>
            <a:r>
              <a:rPr lang="zh-CN" altLang="en-US" sz="3200" b="1" dirty="0">
                <a:solidFill>
                  <a:schemeClr val="accent1"/>
                </a:solidFill>
              </a:rPr>
              <a:t>实时</a:t>
            </a:r>
            <a:r>
              <a:rPr lang="zh-CN" altLang="en-US" sz="3200" dirty="0">
                <a:solidFill>
                  <a:schemeClr val="accent1"/>
                </a:solidFill>
              </a:rPr>
              <a:t>价值的数据关系</a:t>
            </a:r>
            <a:endParaRPr lang="en-US" b="1" dirty="0">
              <a:solidFill>
                <a:srgbClr val="008DC1"/>
              </a:solidFill>
            </a:endParaRPr>
          </a:p>
          <a:p>
            <a:endParaRPr lang="en-US" dirty="0"/>
          </a:p>
        </p:txBody>
      </p:sp>
    </p:spTree>
    <p:extLst>
      <p:ext uri="{BB962C8B-B14F-4D97-AF65-F5344CB8AC3E}">
        <p14:creationId xmlns:p14="http://schemas.microsoft.com/office/powerpoint/2010/main" val="4622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示例：周永康关系图（创建）</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6" name="TextBox2"/>
                <p:cNvPicPr>
                  <a:picLocks/>
                </p:cNvPicPr>
                <p:nvPr/>
              </p:nvPicPr>
              <p:blipFill>
                <a:blip r:embed="rId3"/>
                <a:stretch>
                  <a:fillRect/>
                </a:stretch>
              </p:blipFill>
              <p:spPr>
                <a:xfrm>
                  <a:off x="602394" y="977461"/>
                  <a:ext cx="10921838" cy="5486850"/>
                </a:xfrm>
                <a:prstGeom prst="rect">
                  <a:avLst/>
                </a:prstGeom>
              </p:spPr>
            </p:pic>
          </p:control>
        </mc:Fallback>
      </mc:AlternateContent>
    </p:controls>
    <p:extLst>
      <p:ext uri="{BB962C8B-B14F-4D97-AF65-F5344CB8AC3E}">
        <p14:creationId xmlns:p14="http://schemas.microsoft.com/office/powerpoint/2010/main" val="2820594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示例：周永康关系图（查询）</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3" name="TextBox2"/>
                <p:cNvPicPr>
                  <a:picLocks/>
                </p:cNvPicPr>
                <p:nvPr/>
              </p:nvPicPr>
              <p:blipFill>
                <a:blip r:embed="rId3"/>
                <a:stretch>
                  <a:fillRect/>
                </a:stretch>
              </p:blipFill>
              <p:spPr>
                <a:xfrm>
                  <a:off x="596455" y="977461"/>
                  <a:ext cx="10921838" cy="5486850"/>
                </a:xfrm>
                <a:prstGeom prst="rect">
                  <a:avLst/>
                </a:prstGeom>
              </p:spPr>
            </p:pic>
          </p:control>
        </mc:Fallback>
      </mc:AlternateContent>
    </p:controls>
    <p:extLst>
      <p:ext uri="{BB962C8B-B14F-4D97-AF65-F5344CB8AC3E}">
        <p14:creationId xmlns:p14="http://schemas.microsoft.com/office/powerpoint/2010/main" val="2712382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示例：邮件关系图（查询）</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3" name="TextBox2"/>
                <p:cNvPicPr>
                  <a:picLocks/>
                </p:cNvPicPr>
                <p:nvPr/>
              </p:nvPicPr>
              <p:blipFill>
                <a:blip r:embed="rId3"/>
                <a:stretch>
                  <a:fillRect/>
                </a:stretch>
              </p:blipFill>
              <p:spPr>
                <a:xfrm>
                  <a:off x="596455" y="977461"/>
                  <a:ext cx="10921838" cy="5486850"/>
                </a:xfrm>
                <a:prstGeom prst="rect">
                  <a:avLst/>
                </a:prstGeom>
              </p:spPr>
            </p:pic>
          </p:control>
        </mc:Fallback>
      </mc:AlternateContent>
    </p:controls>
    <p:extLst>
      <p:ext uri="{BB962C8B-B14F-4D97-AF65-F5344CB8AC3E}">
        <p14:creationId xmlns:p14="http://schemas.microsoft.com/office/powerpoint/2010/main" val="2563656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示例：微博关系图（查询）</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3" name="TextBox2"/>
                <p:cNvPicPr>
                  <a:picLocks/>
                </p:cNvPicPr>
                <p:nvPr/>
              </p:nvPicPr>
              <p:blipFill>
                <a:blip r:embed="rId3"/>
                <a:stretch>
                  <a:fillRect/>
                </a:stretch>
              </p:blipFill>
              <p:spPr>
                <a:xfrm>
                  <a:off x="620205" y="977461"/>
                  <a:ext cx="10921838" cy="5486850"/>
                </a:xfrm>
                <a:prstGeom prst="rect">
                  <a:avLst/>
                </a:prstGeom>
              </p:spPr>
            </p:pic>
          </p:control>
        </mc:Fallback>
      </mc:AlternateContent>
    </p:controls>
    <p:extLst>
      <p:ext uri="{BB962C8B-B14F-4D97-AF65-F5344CB8AC3E}">
        <p14:creationId xmlns:p14="http://schemas.microsoft.com/office/powerpoint/2010/main" val="1541336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示例：股票关系图（查询）</a:t>
            </a:r>
          </a:p>
        </p:txBody>
      </p:sp>
    </p:spTree>
    <p:controls>
      <mc:AlternateContent xmlns:mc="http://schemas.openxmlformats.org/markup-compatibility/2006">
        <mc:Choice xmlns:v="urn:schemas-microsoft-com:vml" Requires="v">
          <p:control name="TextBox2" r:id="rId1" imgW="10925280" imgH="5486400"/>
        </mc:Choice>
        <mc:Fallback>
          <p:control name="TextBox2" r:id="rId1" imgW="10925280" imgH="5486400">
            <p:pic>
              <p:nvPicPr>
                <p:cNvPr id="3" name="TextBox2"/>
                <p:cNvPicPr>
                  <a:picLocks/>
                </p:cNvPicPr>
                <p:nvPr/>
              </p:nvPicPr>
              <p:blipFill>
                <a:blip r:embed="rId3"/>
                <a:stretch>
                  <a:fillRect/>
                </a:stretch>
              </p:blipFill>
              <p:spPr>
                <a:xfrm>
                  <a:off x="620205" y="977461"/>
                  <a:ext cx="10921838" cy="5486850"/>
                </a:xfrm>
                <a:prstGeom prst="rect">
                  <a:avLst/>
                </a:prstGeom>
              </p:spPr>
            </p:pic>
          </p:control>
        </mc:Fallback>
      </mc:AlternateContent>
    </p:controls>
    <p:extLst>
      <p:ext uri="{BB962C8B-B14F-4D97-AF65-F5344CB8AC3E}">
        <p14:creationId xmlns:p14="http://schemas.microsoft.com/office/powerpoint/2010/main" val="659994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8008882" cy="864585"/>
          </a:xfrm>
        </p:spPr>
        <p:txBody>
          <a:bodyPr>
            <a:normAutofit/>
          </a:bodyPr>
          <a:lstStyle/>
          <a:p>
            <a:r>
              <a:rPr lang="zh-CN" altLang="en-US" dirty="0"/>
              <a:t>示例：投资关系图（投资与担保）</a:t>
            </a:r>
          </a:p>
        </p:txBody>
      </p:sp>
      <p:sp>
        <p:nvSpPr>
          <p:cNvPr id="6" name="矩形 5"/>
          <p:cNvSpPr/>
          <p:nvPr/>
        </p:nvSpPr>
        <p:spPr>
          <a:xfrm>
            <a:off x="1357936" y="1138298"/>
            <a:ext cx="9621170" cy="369332"/>
          </a:xfrm>
          <a:prstGeom prst="rect">
            <a:avLst/>
          </a:prstGeom>
        </p:spPr>
        <p:txBody>
          <a:bodyPr wrap="square">
            <a:spAutoFit/>
          </a:bodyPr>
          <a:lstStyle/>
          <a:p>
            <a:r>
              <a:rPr lang="en-US" altLang="zh-CN" dirty="0"/>
              <a:t>MATCH a=(:</a:t>
            </a:r>
            <a:r>
              <a:rPr lang="zh-CN" altLang="en-US" dirty="0"/>
              <a:t>公司 </a:t>
            </a:r>
            <a:r>
              <a:rPr lang="en-US" altLang="zh-CN" dirty="0"/>
              <a:t>{</a:t>
            </a:r>
            <a:r>
              <a:rPr lang="zh-CN" altLang="en-US" dirty="0"/>
              <a:t>名称</a:t>
            </a:r>
            <a:r>
              <a:rPr lang="en-US" altLang="zh-CN" dirty="0"/>
              <a:t>:'</a:t>
            </a:r>
            <a:r>
              <a:rPr lang="zh-CN" altLang="en-US" dirty="0"/>
              <a:t>中航工业集团公司</a:t>
            </a:r>
            <a:r>
              <a:rPr lang="en-US" altLang="zh-CN" dirty="0"/>
              <a:t>'})-[r*]-&gt;() RETURN nodes(a)</a:t>
            </a:r>
            <a:endParaRPr lang="zh-CN" altLang="en-US" dirty="0"/>
          </a:p>
        </p:txBody>
      </p:sp>
      <p:pic>
        <p:nvPicPr>
          <p:cNvPr id="3" name="图片 2"/>
          <p:cNvPicPr>
            <a:picLocks noChangeAspect="1"/>
          </p:cNvPicPr>
          <p:nvPr/>
        </p:nvPicPr>
        <p:blipFill>
          <a:blip r:embed="rId2"/>
          <a:stretch>
            <a:fillRect/>
          </a:stretch>
        </p:blipFill>
        <p:spPr>
          <a:xfrm>
            <a:off x="3135463" y="1717454"/>
            <a:ext cx="5311852" cy="5057302"/>
          </a:xfrm>
          <a:prstGeom prst="rect">
            <a:avLst/>
          </a:prstGeom>
        </p:spPr>
      </p:pic>
    </p:spTree>
    <p:extLst>
      <p:ext uri="{BB962C8B-B14F-4D97-AF65-F5344CB8AC3E}">
        <p14:creationId xmlns:p14="http://schemas.microsoft.com/office/powerpoint/2010/main" val="345176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8008882" cy="864585"/>
          </a:xfrm>
        </p:spPr>
        <p:txBody>
          <a:bodyPr>
            <a:normAutofit/>
          </a:bodyPr>
          <a:lstStyle/>
          <a:p>
            <a:r>
              <a:rPr lang="zh-CN" altLang="en-US" dirty="0"/>
              <a:t>示例：投资关系图（亏本）</a:t>
            </a:r>
          </a:p>
        </p:txBody>
      </p:sp>
      <p:sp>
        <p:nvSpPr>
          <p:cNvPr id="6" name="矩形 5"/>
          <p:cNvSpPr/>
          <p:nvPr/>
        </p:nvSpPr>
        <p:spPr>
          <a:xfrm>
            <a:off x="1357936" y="1138298"/>
            <a:ext cx="9621170" cy="646331"/>
          </a:xfrm>
          <a:prstGeom prst="rect">
            <a:avLst/>
          </a:prstGeom>
        </p:spPr>
        <p:txBody>
          <a:bodyPr wrap="square">
            <a:spAutoFit/>
          </a:bodyPr>
          <a:lstStyle/>
          <a:p>
            <a:r>
              <a:rPr lang="en-US" altLang="zh-CN" dirty="0"/>
              <a:t>MATCH a=(:</a:t>
            </a:r>
            <a:r>
              <a:rPr lang="zh-CN" altLang="en-US" dirty="0"/>
              <a:t>公司 </a:t>
            </a:r>
            <a:r>
              <a:rPr lang="en-US" altLang="zh-CN" dirty="0"/>
              <a:t>{</a:t>
            </a:r>
            <a:r>
              <a:rPr lang="zh-CN" altLang="en-US" dirty="0"/>
              <a:t>名称</a:t>
            </a:r>
            <a:r>
              <a:rPr lang="en-US" altLang="zh-CN" dirty="0"/>
              <a:t>:'</a:t>
            </a:r>
            <a:r>
              <a:rPr lang="zh-CN" altLang="en-US" dirty="0"/>
              <a:t>中航工业集团公司</a:t>
            </a:r>
            <a:r>
              <a:rPr lang="en-US" altLang="zh-CN" dirty="0"/>
              <a:t>'})-[r1:</a:t>
            </a:r>
            <a:r>
              <a:rPr lang="zh-CN" altLang="en-US" dirty="0"/>
              <a:t>投资</a:t>
            </a:r>
            <a:r>
              <a:rPr lang="en-US" altLang="zh-CN" dirty="0"/>
              <a:t>]-&gt;(c1:</a:t>
            </a:r>
            <a:r>
              <a:rPr lang="zh-CN" altLang="en-US" dirty="0"/>
              <a:t>公司</a:t>
            </a:r>
            <a:r>
              <a:rPr lang="en-US" altLang="zh-CN" dirty="0"/>
              <a:t>)-[r2:</a:t>
            </a:r>
            <a:r>
              <a:rPr lang="zh-CN" altLang="en-US" dirty="0"/>
              <a:t>投资</a:t>
            </a:r>
            <a:r>
              <a:rPr lang="en-US" altLang="zh-CN" dirty="0"/>
              <a:t>]-&gt;(c2:</a:t>
            </a:r>
            <a:r>
              <a:rPr lang="zh-CN" altLang="en-US" dirty="0"/>
              <a:t>公司</a:t>
            </a:r>
            <a:r>
              <a:rPr lang="en-US" altLang="zh-CN" dirty="0"/>
              <a:t>) where c2.</a:t>
            </a:r>
            <a:r>
              <a:rPr lang="zh-CN" altLang="en-US" dirty="0"/>
              <a:t>净利润</a:t>
            </a:r>
            <a:r>
              <a:rPr lang="en-US" altLang="zh-CN" dirty="0"/>
              <a:t>&lt;0 RETURN nodes(a)</a:t>
            </a:r>
            <a:endParaRPr lang="zh-CN" altLang="en-US" dirty="0"/>
          </a:p>
        </p:txBody>
      </p:sp>
      <p:pic>
        <p:nvPicPr>
          <p:cNvPr id="4" name="图片 3"/>
          <p:cNvPicPr>
            <a:picLocks noChangeAspect="1"/>
          </p:cNvPicPr>
          <p:nvPr/>
        </p:nvPicPr>
        <p:blipFill>
          <a:blip r:embed="rId2"/>
          <a:stretch>
            <a:fillRect/>
          </a:stretch>
        </p:blipFill>
        <p:spPr>
          <a:xfrm>
            <a:off x="2999015" y="1784629"/>
            <a:ext cx="5208814" cy="4991780"/>
          </a:xfrm>
          <a:prstGeom prst="rect">
            <a:avLst/>
          </a:prstGeom>
        </p:spPr>
      </p:pic>
    </p:spTree>
    <p:extLst>
      <p:ext uri="{BB962C8B-B14F-4D97-AF65-F5344CB8AC3E}">
        <p14:creationId xmlns:p14="http://schemas.microsoft.com/office/powerpoint/2010/main" val="751624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1" y="308907"/>
            <a:ext cx="7365649" cy="864585"/>
          </a:xfrm>
        </p:spPr>
        <p:txBody>
          <a:bodyPr>
            <a:normAutofit fontScale="90000"/>
          </a:bodyPr>
          <a:lstStyle/>
          <a:p>
            <a:r>
              <a:rPr lang="zh-CN" altLang="en-US" dirty="0"/>
              <a:t>示例：查找标题中包含</a:t>
            </a:r>
            <a:r>
              <a:rPr lang="en-US" altLang="zh-CN" dirty="0"/>
              <a:t>"</a:t>
            </a:r>
            <a:r>
              <a:rPr lang="zh-CN" altLang="en-US" dirty="0"/>
              <a:t>性福</a:t>
            </a:r>
            <a:r>
              <a:rPr lang="en-US" altLang="zh-CN" dirty="0"/>
              <a:t>"</a:t>
            </a:r>
            <a:r>
              <a:rPr lang="zh-CN" altLang="en-US" dirty="0"/>
              <a:t>的邮件的传递路径</a:t>
            </a:r>
          </a:p>
        </p:txBody>
      </p:sp>
      <p:sp>
        <p:nvSpPr>
          <p:cNvPr id="6" name="矩形 5"/>
          <p:cNvSpPr/>
          <p:nvPr/>
        </p:nvSpPr>
        <p:spPr>
          <a:xfrm>
            <a:off x="1363190" y="1478834"/>
            <a:ext cx="9621170" cy="369332"/>
          </a:xfrm>
          <a:prstGeom prst="rect">
            <a:avLst/>
          </a:prstGeom>
        </p:spPr>
        <p:txBody>
          <a:bodyPr wrap="square">
            <a:spAutoFit/>
          </a:bodyPr>
          <a:lstStyle/>
          <a:p>
            <a:r>
              <a:rPr lang="en-US" altLang="zh-CN" dirty="0"/>
              <a:t>match m=(</a:t>
            </a:r>
            <a:r>
              <a:rPr lang="en-US" altLang="zh-CN" dirty="0" err="1"/>
              <a:t>s:Person</a:t>
            </a:r>
            <a:r>
              <a:rPr lang="en-US" altLang="zh-CN" dirty="0"/>
              <a:t>)--&gt;(</a:t>
            </a:r>
            <a:r>
              <a:rPr lang="en-US" altLang="zh-CN" dirty="0" err="1"/>
              <a:t>e:Email</a:t>
            </a:r>
            <a:r>
              <a:rPr lang="en-US" altLang="zh-CN" dirty="0"/>
              <a:t>)--&gt;(</a:t>
            </a:r>
            <a:r>
              <a:rPr lang="en-US" altLang="zh-CN" dirty="0" err="1"/>
              <a:t>r:Person</a:t>
            </a:r>
            <a:r>
              <a:rPr lang="en-US" altLang="zh-CN" dirty="0"/>
              <a:t>) where </a:t>
            </a:r>
            <a:r>
              <a:rPr lang="en-US" altLang="zh-CN" dirty="0" err="1"/>
              <a:t>e.title</a:t>
            </a:r>
            <a:r>
              <a:rPr lang="en-US" altLang="zh-CN" dirty="0"/>
              <a:t>=~".*</a:t>
            </a:r>
            <a:r>
              <a:rPr lang="zh-CN" altLang="en-US" dirty="0"/>
              <a:t>性福</a:t>
            </a:r>
            <a:r>
              <a:rPr lang="en-US" altLang="zh-CN" dirty="0"/>
              <a:t>.*" return m</a:t>
            </a:r>
            <a:endParaRPr lang="zh-CN" altLang="en-US" dirty="0"/>
          </a:p>
        </p:txBody>
      </p:sp>
      <p:pic>
        <p:nvPicPr>
          <p:cNvPr id="4" name="图片 3"/>
          <p:cNvPicPr>
            <a:picLocks noChangeAspect="1"/>
          </p:cNvPicPr>
          <p:nvPr/>
        </p:nvPicPr>
        <p:blipFill>
          <a:blip r:embed="rId2"/>
          <a:stretch>
            <a:fillRect/>
          </a:stretch>
        </p:blipFill>
        <p:spPr>
          <a:xfrm>
            <a:off x="3672178" y="2243428"/>
            <a:ext cx="3747525" cy="3715028"/>
          </a:xfrm>
          <a:prstGeom prst="rect">
            <a:avLst/>
          </a:prstGeom>
        </p:spPr>
      </p:pic>
    </p:spTree>
    <p:extLst>
      <p:ext uri="{BB962C8B-B14F-4D97-AF65-F5344CB8AC3E}">
        <p14:creationId xmlns:p14="http://schemas.microsoft.com/office/powerpoint/2010/main" val="3905413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8008882" cy="864585"/>
          </a:xfrm>
        </p:spPr>
        <p:txBody>
          <a:bodyPr>
            <a:normAutofit/>
          </a:bodyPr>
          <a:lstStyle/>
          <a:p>
            <a:r>
              <a:rPr lang="zh-CN" altLang="en-US" dirty="0"/>
              <a:t>示例：查找微博博主团伙关系</a:t>
            </a:r>
          </a:p>
        </p:txBody>
      </p:sp>
      <p:sp>
        <p:nvSpPr>
          <p:cNvPr id="6" name="矩形 5"/>
          <p:cNvSpPr/>
          <p:nvPr/>
        </p:nvSpPr>
        <p:spPr>
          <a:xfrm>
            <a:off x="1357936" y="1138298"/>
            <a:ext cx="9621170" cy="646331"/>
          </a:xfrm>
          <a:prstGeom prst="rect">
            <a:avLst/>
          </a:prstGeom>
        </p:spPr>
        <p:txBody>
          <a:bodyPr wrap="square">
            <a:spAutoFit/>
          </a:bodyPr>
          <a:lstStyle/>
          <a:p>
            <a:r>
              <a:rPr lang="en-US" altLang="zh-CN" dirty="0"/>
              <a:t>match r=(p1:Poster)-[:POST]-&gt;(:Post)-[:AT]-&gt;(p2:Poster)-[:POST]-&gt;(:Post)-[:AT]-&gt;(p1) where p1.userName&lt;&gt;p2.userName return r</a:t>
            </a:r>
            <a:endParaRPr lang="zh-CN" altLang="en-US" dirty="0"/>
          </a:p>
        </p:txBody>
      </p:sp>
      <p:pic>
        <p:nvPicPr>
          <p:cNvPr id="4" name="图片 3"/>
          <p:cNvPicPr>
            <a:picLocks noChangeAspect="1"/>
          </p:cNvPicPr>
          <p:nvPr/>
        </p:nvPicPr>
        <p:blipFill>
          <a:blip r:embed="rId2"/>
          <a:stretch>
            <a:fillRect/>
          </a:stretch>
        </p:blipFill>
        <p:spPr>
          <a:xfrm>
            <a:off x="3073231" y="1945466"/>
            <a:ext cx="4660504" cy="4583127"/>
          </a:xfrm>
          <a:prstGeom prst="rect">
            <a:avLst/>
          </a:prstGeom>
        </p:spPr>
      </p:pic>
    </p:spTree>
    <p:extLst>
      <p:ext uri="{BB962C8B-B14F-4D97-AF65-F5344CB8AC3E}">
        <p14:creationId xmlns:p14="http://schemas.microsoft.com/office/powerpoint/2010/main" val="1619499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8008882" cy="864585"/>
          </a:xfrm>
        </p:spPr>
        <p:txBody>
          <a:bodyPr>
            <a:normAutofit/>
          </a:bodyPr>
          <a:lstStyle/>
          <a:p>
            <a:r>
              <a:rPr lang="zh-CN" altLang="en-US" dirty="0"/>
              <a:t>示例：查询股票与股东的关系</a:t>
            </a:r>
          </a:p>
        </p:txBody>
      </p:sp>
      <p:sp>
        <p:nvSpPr>
          <p:cNvPr id="6" name="矩形 5"/>
          <p:cNvSpPr/>
          <p:nvPr/>
        </p:nvSpPr>
        <p:spPr>
          <a:xfrm>
            <a:off x="1357936" y="1138298"/>
            <a:ext cx="9621170" cy="369332"/>
          </a:xfrm>
          <a:prstGeom prst="rect">
            <a:avLst/>
          </a:prstGeom>
        </p:spPr>
        <p:txBody>
          <a:bodyPr wrap="square">
            <a:spAutoFit/>
          </a:bodyPr>
          <a:lstStyle/>
          <a:p>
            <a:r>
              <a:rPr lang="en-US" altLang="zh-CN" dirty="0"/>
              <a:t>match m=(</a:t>
            </a:r>
            <a:r>
              <a:rPr lang="en-US" altLang="zh-CN" dirty="0" err="1"/>
              <a:t>h:Holder</a:t>
            </a:r>
            <a:r>
              <a:rPr lang="en-US" altLang="zh-CN" dirty="0"/>
              <a:t>)--&gt;(</a:t>
            </a:r>
            <a:r>
              <a:rPr lang="en-US" altLang="zh-CN" dirty="0" err="1"/>
              <a:t>s:Stock</a:t>
            </a:r>
            <a:r>
              <a:rPr lang="en-US" altLang="zh-CN" dirty="0"/>
              <a:t>) where s.name=~".*</a:t>
            </a:r>
            <a:r>
              <a:rPr lang="zh-CN" altLang="en-US" dirty="0"/>
              <a:t>五矿</a:t>
            </a:r>
            <a:r>
              <a:rPr lang="en-US" altLang="zh-CN" dirty="0"/>
              <a:t>.*" return m</a:t>
            </a:r>
            <a:endParaRPr lang="zh-CN" altLang="en-US" dirty="0"/>
          </a:p>
        </p:txBody>
      </p:sp>
      <p:pic>
        <p:nvPicPr>
          <p:cNvPr id="3" name="图片 2"/>
          <p:cNvPicPr>
            <a:picLocks noChangeAspect="1"/>
          </p:cNvPicPr>
          <p:nvPr/>
        </p:nvPicPr>
        <p:blipFill>
          <a:blip r:embed="rId2"/>
          <a:stretch>
            <a:fillRect/>
          </a:stretch>
        </p:blipFill>
        <p:spPr>
          <a:xfrm>
            <a:off x="1944287" y="1978517"/>
            <a:ext cx="8081558" cy="4132198"/>
          </a:xfrm>
          <a:prstGeom prst="rect">
            <a:avLst/>
          </a:prstGeom>
        </p:spPr>
      </p:pic>
    </p:spTree>
    <p:extLst>
      <p:ext uri="{BB962C8B-B14F-4D97-AF65-F5344CB8AC3E}">
        <p14:creationId xmlns:p14="http://schemas.microsoft.com/office/powerpoint/2010/main" val="240511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p:nvPr/>
        </p:nvSpPr>
        <p:spPr>
          <a:xfrm>
            <a:off x="931976" y="1335411"/>
            <a:ext cx="2718093" cy="119405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p>
            <a:pPr lvl="0" algn="ctr">
              <a:lnSpc>
                <a:spcPct val="90000"/>
              </a:lnSpc>
              <a:defRPr sz="1800"/>
            </a:pPr>
            <a:r>
              <a:rPr lang="zh-CN" altLang="en-US" sz="2667" b="1" dirty="0">
                <a:solidFill>
                  <a:schemeClr val="accent2"/>
                </a:solidFill>
                <a:latin typeface="Calibri"/>
                <a:ea typeface="Gill Sans SemiBold"/>
                <a:cs typeface="Calibri"/>
                <a:sym typeface="Gill Sans SemiBold"/>
              </a:rPr>
              <a:t>离散数据</a:t>
            </a:r>
            <a:endParaRPr sz="2667" b="1" dirty="0">
              <a:solidFill>
                <a:schemeClr val="accent2"/>
              </a:solidFill>
              <a:latin typeface="Calibri"/>
              <a:ea typeface="Gill Sans SemiBold"/>
              <a:cs typeface="Calibri"/>
              <a:sym typeface="Gill Sans SemiBold"/>
            </a:endParaRPr>
          </a:p>
          <a:p>
            <a:pPr lvl="0" algn="ctr">
              <a:lnSpc>
                <a:spcPct val="90000"/>
              </a:lnSpc>
              <a:defRPr sz="1800"/>
            </a:pPr>
            <a:r>
              <a:rPr lang="zh-CN" altLang="en-US" sz="2667" i="1" dirty="0">
                <a:solidFill>
                  <a:schemeClr val="tx1">
                    <a:lumMod val="60000"/>
                    <a:lumOff val="40000"/>
                  </a:schemeClr>
                </a:solidFill>
                <a:latin typeface="Calibri"/>
                <a:ea typeface="Gill Sans SemiBold"/>
                <a:cs typeface="Calibri"/>
                <a:sym typeface="Gill Sans SemiBold"/>
              </a:rPr>
              <a:t>极少</a:t>
            </a:r>
            <a:br>
              <a:rPr lang="en-US" sz="2667" i="1" dirty="0">
                <a:solidFill>
                  <a:schemeClr val="tx1">
                    <a:lumMod val="60000"/>
                    <a:lumOff val="40000"/>
                  </a:schemeClr>
                </a:solidFill>
                <a:latin typeface="Calibri"/>
                <a:ea typeface="Gill Sans SemiBold"/>
                <a:cs typeface="Calibri"/>
                <a:sym typeface="Gill Sans SemiBold"/>
              </a:rPr>
            </a:br>
            <a:r>
              <a:rPr lang="zh-CN" altLang="en-US" sz="2667" i="1" dirty="0">
                <a:solidFill>
                  <a:schemeClr val="tx1">
                    <a:lumMod val="60000"/>
                    <a:lumOff val="40000"/>
                  </a:schemeClr>
                </a:solidFill>
                <a:latin typeface="Calibri"/>
                <a:ea typeface="Gill Sans SemiBold"/>
                <a:cs typeface="Calibri"/>
                <a:sym typeface="Gill Sans SemiBold"/>
              </a:rPr>
              <a:t>连接的数据</a:t>
            </a:r>
            <a:endParaRPr sz="2667" i="1" dirty="0">
              <a:solidFill>
                <a:schemeClr val="tx1">
                  <a:lumMod val="60000"/>
                  <a:lumOff val="40000"/>
                </a:schemeClr>
              </a:solidFill>
              <a:latin typeface="Calibri"/>
              <a:ea typeface="Gill Sans SemiBold"/>
              <a:cs typeface="Calibri"/>
              <a:sym typeface="Gill Sans SemiBold"/>
            </a:endParaRPr>
          </a:p>
        </p:txBody>
      </p:sp>
      <p:sp>
        <p:nvSpPr>
          <p:cNvPr id="40" name="Shape 40"/>
          <p:cNvSpPr/>
          <p:nvPr/>
        </p:nvSpPr>
        <p:spPr>
          <a:xfrm>
            <a:off x="1" y="4176889"/>
            <a:ext cx="12192000" cy="777904"/>
          </a:xfrm>
          <a:prstGeom prst="rect">
            <a:avLst/>
          </a:prstGeom>
          <a:gradFill flip="none" rotWithShape="1">
            <a:gsLst>
              <a:gs pos="0">
                <a:schemeClr val="bg1"/>
              </a:gs>
              <a:gs pos="100000">
                <a:schemeClr val="bg1">
                  <a:lumMod val="85000"/>
                </a:schemeClr>
              </a:gs>
              <a:gs pos="50000">
                <a:schemeClr val="bg1"/>
              </a:gs>
            </a:gsLst>
            <a:lin ang="16200000" scaled="0"/>
            <a:tileRect/>
          </a:gradFill>
          <a:ln w="12700">
            <a:miter lim="400000"/>
          </a:ln>
          <a:extLst>
            <a:ext uri="{C572A759-6A51-4108-AA02-DFA0A04FC94B}">
              <ma14:wrappingTextBoxFlag xmlns="" xmlns:ma14="http://schemas.microsoft.com/office/mac/drawingml/2011/main" val="1"/>
            </a:ext>
          </a:extLst>
        </p:spPr>
        <p:txBody>
          <a:bodyPr wrap="square" lIns="42516" tIns="243840" rIns="42516" bIns="243840" anchor="t">
            <a:noAutofit/>
          </a:bodyPr>
          <a:lstStyle/>
          <a:p>
            <a:pPr lvl="0" algn="ctr">
              <a:lnSpc>
                <a:spcPct val="90000"/>
              </a:lnSpc>
              <a:defRPr sz="1800"/>
            </a:pPr>
            <a:r>
              <a:rPr sz="2933" b="1" dirty="0">
                <a:solidFill>
                  <a:schemeClr val="accent1"/>
                </a:solidFill>
                <a:latin typeface="Calibri"/>
                <a:cs typeface="Calibri"/>
              </a:rPr>
              <a:t>Neo4j </a:t>
            </a:r>
            <a:r>
              <a:rPr lang="zh-CN" altLang="en-US" sz="2933" b="1" dirty="0">
                <a:solidFill>
                  <a:schemeClr val="accent1"/>
                </a:solidFill>
                <a:latin typeface="Calibri"/>
                <a:cs typeface="Calibri"/>
              </a:rPr>
              <a:t>是专为数据关系而生的</a:t>
            </a:r>
            <a:endParaRPr sz="2933" b="1" dirty="0">
              <a:solidFill>
                <a:schemeClr val="accent1"/>
              </a:solidFill>
              <a:latin typeface="Calibri"/>
              <a:cs typeface="Calibri"/>
            </a:endParaRPr>
          </a:p>
        </p:txBody>
      </p:sp>
      <p:sp>
        <p:nvSpPr>
          <p:cNvPr id="41" name="Shape 41"/>
          <p:cNvSpPr>
            <a:spLocks noGrp="1"/>
          </p:cNvSpPr>
          <p:nvPr>
            <p:ph type="title"/>
          </p:nvPr>
        </p:nvSpPr>
        <p:spPr>
          <a:prstGeom prst="rect">
            <a:avLst/>
          </a:prstGeom>
        </p:spPr>
        <p:txBody>
          <a:bodyPr>
            <a:normAutofit/>
          </a:bodyPr>
          <a:lstStyle>
            <a:lvl1pPr defTabSz="344677">
              <a:defRPr sz="4248"/>
            </a:lvl1pPr>
          </a:lstStyle>
          <a:p>
            <a:pPr lvl="0">
              <a:defRPr sz="1800"/>
            </a:pPr>
            <a:r>
              <a:rPr lang="zh-CN" altLang="en-US" sz="3600" dirty="0"/>
              <a:t>合适的业务使用合适的数据库</a:t>
            </a:r>
            <a:endParaRPr sz="3600" dirty="0"/>
          </a:p>
        </p:txBody>
      </p:sp>
      <p:grpSp>
        <p:nvGrpSpPr>
          <p:cNvPr id="3" name="Group 2"/>
          <p:cNvGrpSpPr/>
          <p:nvPr/>
        </p:nvGrpSpPr>
        <p:grpSpPr>
          <a:xfrm>
            <a:off x="518053" y="2556327"/>
            <a:ext cx="11085543" cy="1206747"/>
            <a:chOff x="388539" y="1917245"/>
            <a:chExt cx="8314157" cy="905060"/>
          </a:xfrm>
        </p:grpSpPr>
        <p:sp>
          <p:nvSpPr>
            <p:cNvPr id="2" name="Left-Right Arrow 1"/>
            <p:cNvSpPr/>
            <p:nvPr/>
          </p:nvSpPr>
          <p:spPr>
            <a:xfrm>
              <a:off x="388539" y="1917245"/>
              <a:ext cx="8314157" cy="905060"/>
            </a:xfrm>
            <a:prstGeom prst="leftRightArrow">
              <a:avLst>
                <a:gd name="adj1" fmla="val 76982"/>
                <a:gd name="adj2" fmla="val 50000"/>
              </a:avLst>
            </a:prstGeom>
            <a:gradFill flip="none" rotWithShape="1">
              <a:gsLst>
                <a:gs pos="0">
                  <a:schemeClr val="accent2"/>
                </a:gs>
                <a:gs pos="100000">
                  <a:schemeClr val="accent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latin typeface="Calibri"/>
                <a:cs typeface="Calibri"/>
              </a:endParaRPr>
            </a:p>
          </p:txBody>
        </p:sp>
        <p:sp>
          <p:nvSpPr>
            <p:cNvPr id="43" name="Shape 43"/>
            <p:cNvSpPr/>
            <p:nvPr/>
          </p:nvSpPr>
          <p:spPr>
            <a:xfrm>
              <a:off x="754468" y="2244090"/>
              <a:ext cx="1451636" cy="25137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lvl1pPr>
                <a:defRPr sz="2400">
                  <a:latin typeface="Gill Sans SemiBold"/>
                  <a:ea typeface="Gill Sans SemiBold"/>
                  <a:cs typeface="Gill Sans SemiBold"/>
                  <a:sym typeface="Gill Sans SemiBold"/>
                </a:defRPr>
              </a:lvl1pPr>
            </a:lstStyle>
            <a:p>
              <a:pPr lvl="0" algn="ctr">
                <a:lnSpc>
                  <a:spcPct val="90000"/>
                </a:lnSpc>
                <a:defRPr sz="1800"/>
              </a:pPr>
              <a:r>
                <a:rPr lang="zh-CN" altLang="en-US" b="1" dirty="0">
                  <a:solidFill>
                    <a:schemeClr val="bg1"/>
                  </a:solidFill>
                  <a:latin typeface="Calibri"/>
                  <a:cs typeface="Calibri"/>
                </a:rPr>
                <a:t>其它</a:t>
              </a:r>
              <a:r>
                <a:rPr lang="en-US" b="1" dirty="0">
                  <a:solidFill>
                    <a:schemeClr val="bg1"/>
                  </a:solidFill>
                  <a:latin typeface="Calibri"/>
                  <a:cs typeface="Calibri"/>
                </a:rPr>
                <a:t> NoSQL</a:t>
              </a:r>
              <a:endParaRPr b="1" dirty="0">
                <a:solidFill>
                  <a:schemeClr val="bg1"/>
                </a:solidFill>
                <a:latin typeface="Calibri"/>
                <a:cs typeface="Calibri"/>
              </a:endParaRPr>
            </a:p>
          </p:txBody>
        </p:sp>
        <p:sp>
          <p:nvSpPr>
            <p:cNvPr id="46" name="Shape 46"/>
            <p:cNvSpPr/>
            <p:nvPr/>
          </p:nvSpPr>
          <p:spPr>
            <a:xfrm>
              <a:off x="3725328" y="2244090"/>
              <a:ext cx="1674519" cy="25137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lvl1pPr>
                <a:defRPr sz="2400">
                  <a:latin typeface="Gill Sans SemiBold"/>
                  <a:ea typeface="Gill Sans SemiBold"/>
                  <a:cs typeface="Gill Sans SemiBold"/>
                  <a:sym typeface="Gill Sans SemiBold"/>
                </a:defRPr>
              </a:lvl1pPr>
            </a:lstStyle>
            <a:p>
              <a:pPr lvl="0" algn="ctr">
                <a:lnSpc>
                  <a:spcPct val="90000"/>
                </a:lnSpc>
                <a:defRPr sz="1800"/>
              </a:pPr>
              <a:r>
                <a:rPr lang="zh-CN" altLang="en-US" b="1" dirty="0">
                  <a:solidFill>
                    <a:schemeClr val="bg1"/>
                  </a:solidFill>
                  <a:latin typeface="Calibri"/>
                  <a:cs typeface="Calibri"/>
                </a:rPr>
                <a:t>关系数据库</a:t>
              </a:r>
              <a:endParaRPr b="1" dirty="0">
                <a:solidFill>
                  <a:schemeClr val="bg1"/>
                </a:solidFill>
                <a:latin typeface="Calibri"/>
                <a:cs typeface="Calibri"/>
              </a:endParaRPr>
            </a:p>
          </p:txBody>
        </p:sp>
        <p:sp>
          <p:nvSpPr>
            <p:cNvPr id="47" name="Shape 47"/>
            <p:cNvSpPr/>
            <p:nvPr/>
          </p:nvSpPr>
          <p:spPr>
            <a:xfrm>
              <a:off x="6472301" y="2244090"/>
              <a:ext cx="1903826" cy="25137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lvl1pPr>
                <a:defRPr sz="2400">
                  <a:latin typeface="Gill Sans SemiBold"/>
                  <a:ea typeface="Gill Sans SemiBold"/>
                  <a:cs typeface="Gill Sans SemiBold"/>
                  <a:sym typeface="Gill Sans SemiBold"/>
                </a:defRPr>
              </a:lvl1pPr>
            </a:lstStyle>
            <a:p>
              <a:pPr lvl="0" algn="ctr">
                <a:lnSpc>
                  <a:spcPct val="90000"/>
                </a:lnSpc>
                <a:defRPr sz="1800"/>
              </a:pPr>
              <a:r>
                <a:rPr lang="en-US" b="1" dirty="0">
                  <a:solidFill>
                    <a:schemeClr val="bg1"/>
                  </a:solidFill>
                  <a:latin typeface="Calibri"/>
                  <a:cs typeface="Calibri"/>
                </a:rPr>
                <a:t>Neo4j </a:t>
              </a:r>
              <a:r>
                <a:rPr lang="zh-CN" altLang="en-US" b="1" dirty="0">
                  <a:solidFill>
                    <a:schemeClr val="bg1"/>
                  </a:solidFill>
                  <a:latin typeface="Calibri"/>
                  <a:cs typeface="Calibri"/>
                </a:rPr>
                <a:t>图数据库</a:t>
              </a:r>
              <a:endParaRPr lang="en-US" b="1" dirty="0">
                <a:solidFill>
                  <a:schemeClr val="bg1"/>
                </a:solidFill>
                <a:latin typeface="Calibri"/>
                <a:cs typeface="Calibri"/>
              </a:endParaRPr>
            </a:p>
          </p:txBody>
        </p:sp>
      </p:grpSp>
      <p:sp>
        <p:nvSpPr>
          <p:cNvPr id="48" name="Shape 48"/>
          <p:cNvSpPr/>
          <p:nvPr/>
        </p:nvSpPr>
        <p:spPr>
          <a:xfrm>
            <a:off x="7967852" y="1335411"/>
            <a:ext cx="3283411" cy="119405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p>
            <a:pPr lvl="0" algn="ctr">
              <a:lnSpc>
                <a:spcPct val="90000"/>
              </a:lnSpc>
              <a:defRPr sz="1800"/>
            </a:pPr>
            <a:r>
              <a:rPr lang="zh-CN" altLang="en-US" sz="2667" b="1" dirty="0">
                <a:solidFill>
                  <a:schemeClr val="accent1"/>
                </a:solidFill>
                <a:latin typeface="Calibri"/>
                <a:ea typeface="Gill Sans SemiBold"/>
                <a:cs typeface="Calibri"/>
                <a:sym typeface="Gill Sans SemiBold"/>
              </a:rPr>
              <a:t>连接的数据</a:t>
            </a:r>
            <a:endParaRPr sz="2667" b="1" dirty="0">
              <a:solidFill>
                <a:schemeClr val="accent1"/>
              </a:solidFill>
              <a:latin typeface="Calibri"/>
              <a:ea typeface="Gill Sans SemiBold"/>
              <a:cs typeface="Calibri"/>
              <a:sym typeface="Gill Sans SemiBold"/>
            </a:endParaRPr>
          </a:p>
          <a:p>
            <a:pPr lvl="0" algn="ctr">
              <a:lnSpc>
                <a:spcPct val="90000"/>
              </a:lnSpc>
              <a:defRPr sz="1800"/>
            </a:pPr>
            <a:r>
              <a:rPr lang="zh-CN" altLang="en-US" sz="2667" i="1" dirty="0">
                <a:solidFill>
                  <a:schemeClr val="tx1">
                    <a:lumMod val="60000"/>
                    <a:lumOff val="40000"/>
                  </a:schemeClr>
                </a:solidFill>
                <a:latin typeface="Calibri"/>
                <a:ea typeface="Gill Sans SemiBold"/>
                <a:cs typeface="Calibri"/>
                <a:sym typeface="Gill Sans SemiBold"/>
              </a:rPr>
              <a:t>专注于</a:t>
            </a:r>
            <a:endParaRPr lang="en-US" sz="2667" i="1" dirty="0">
              <a:solidFill>
                <a:schemeClr val="tx1">
                  <a:lumMod val="60000"/>
                  <a:lumOff val="40000"/>
                </a:schemeClr>
              </a:solidFill>
              <a:latin typeface="Calibri"/>
              <a:ea typeface="Gill Sans SemiBold"/>
              <a:cs typeface="Calibri"/>
              <a:sym typeface="Gill Sans SemiBold"/>
            </a:endParaRPr>
          </a:p>
          <a:p>
            <a:pPr lvl="0" algn="ctr">
              <a:lnSpc>
                <a:spcPct val="90000"/>
              </a:lnSpc>
              <a:defRPr sz="1800"/>
            </a:pPr>
            <a:r>
              <a:rPr lang="zh-CN" altLang="en-US" sz="2667" i="1" dirty="0">
                <a:solidFill>
                  <a:schemeClr val="tx1">
                    <a:lumMod val="60000"/>
                    <a:lumOff val="40000"/>
                  </a:schemeClr>
                </a:solidFill>
                <a:latin typeface="Calibri"/>
                <a:ea typeface="Gill Sans SemiBold"/>
                <a:cs typeface="Calibri"/>
                <a:sym typeface="Gill Sans SemiBold"/>
              </a:rPr>
              <a:t>数据关系</a:t>
            </a:r>
            <a:endParaRPr sz="2667" i="1" dirty="0">
              <a:solidFill>
                <a:schemeClr val="tx1">
                  <a:lumMod val="60000"/>
                  <a:lumOff val="40000"/>
                </a:schemeClr>
              </a:solidFill>
              <a:latin typeface="Calibri"/>
              <a:ea typeface="Gill Sans SemiBold"/>
              <a:cs typeface="Calibri"/>
              <a:sym typeface="Gill Sans SemiBold"/>
            </a:endParaRPr>
          </a:p>
        </p:txBody>
      </p:sp>
      <p:sp>
        <p:nvSpPr>
          <p:cNvPr id="18" name="Shape 40"/>
          <p:cNvSpPr/>
          <p:nvPr/>
        </p:nvSpPr>
        <p:spPr>
          <a:xfrm>
            <a:off x="1132644" y="4958119"/>
            <a:ext cx="4411429" cy="119405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p>
            <a:pPr lvl="0" algn="ctr">
              <a:lnSpc>
                <a:spcPct val="90000"/>
              </a:lnSpc>
              <a:defRPr sz="1800"/>
            </a:pPr>
            <a:r>
              <a:rPr lang="zh-CN" altLang="en-US" sz="2667" b="1" dirty="0">
                <a:solidFill>
                  <a:srgbClr val="6FB048"/>
                </a:solidFill>
                <a:latin typeface="Calibri"/>
                <a:cs typeface="Calibri"/>
              </a:rPr>
              <a:t>开发优势</a:t>
            </a:r>
            <a:br>
              <a:rPr sz="2667" b="1" dirty="0">
                <a:latin typeface="Calibri"/>
                <a:cs typeface="Calibri"/>
              </a:rPr>
            </a:br>
            <a:r>
              <a:rPr lang="zh-CN" altLang="en-US" sz="2667" dirty="0">
                <a:cs typeface="Calibri"/>
              </a:rPr>
              <a:t>模型维护容易</a:t>
            </a:r>
            <a:br>
              <a:rPr lang="en-US" sz="2667" dirty="0">
                <a:latin typeface="Calibri"/>
                <a:cs typeface="Calibri"/>
              </a:rPr>
            </a:br>
            <a:r>
              <a:rPr lang="zh-CN" altLang="en-US" sz="2667" dirty="0">
                <a:latin typeface="Calibri"/>
                <a:cs typeface="Calibri"/>
              </a:rPr>
              <a:t>查询简单</a:t>
            </a:r>
            <a:endParaRPr sz="2667" dirty="0">
              <a:latin typeface="Calibri"/>
              <a:cs typeface="Calibri"/>
            </a:endParaRPr>
          </a:p>
        </p:txBody>
      </p:sp>
      <p:sp>
        <p:nvSpPr>
          <p:cNvPr id="19" name="Shape 40"/>
          <p:cNvSpPr/>
          <p:nvPr/>
        </p:nvSpPr>
        <p:spPr>
          <a:xfrm>
            <a:off x="6190735" y="4958119"/>
            <a:ext cx="4739107" cy="1194051"/>
          </a:xfrm>
          <a:prstGeom prst="rect">
            <a:avLst/>
          </a:prstGeom>
          <a:ln w="12700">
            <a:miter lim="400000"/>
          </a:ln>
          <a:extLst>
            <a:ext uri="{C572A759-6A51-4108-AA02-DFA0A04FC94B}">
              <ma14:wrappingTextBoxFlag xmlns="" xmlns:ma14="http://schemas.microsoft.com/office/mac/drawingml/2011/main" val="1"/>
            </a:ext>
          </a:extLst>
        </p:spPr>
        <p:txBody>
          <a:bodyPr wrap="square" lIns="42516" tIns="42516" rIns="42516" bIns="42516" anchor="ctr">
            <a:spAutoFit/>
          </a:bodyPr>
          <a:lstStyle/>
          <a:p>
            <a:pPr lvl="0" algn="ctr">
              <a:lnSpc>
                <a:spcPct val="90000"/>
              </a:lnSpc>
              <a:defRPr sz="1800"/>
            </a:pPr>
            <a:r>
              <a:rPr lang="zh-CN" altLang="en-US" sz="2667" b="1" dirty="0">
                <a:solidFill>
                  <a:srgbClr val="6FB048"/>
                </a:solidFill>
                <a:latin typeface="Calibri"/>
                <a:cs typeface="Calibri"/>
              </a:rPr>
              <a:t>部署优势</a:t>
            </a:r>
            <a:br>
              <a:rPr lang="en-US" sz="2667" dirty="0">
                <a:solidFill>
                  <a:srgbClr val="008DC1"/>
                </a:solidFill>
                <a:latin typeface="Calibri"/>
                <a:cs typeface="Calibri"/>
              </a:rPr>
            </a:br>
            <a:r>
              <a:rPr lang="zh-CN" altLang="en-US" sz="2667" dirty="0">
                <a:latin typeface="Calibri"/>
                <a:cs typeface="Calibri"/>
              </a:rPr>
              <a:t>超高性能</a:t>
            </a:r>
            <a:endParaRPr sz="2667" dirty="0">
              <a:latin typeface="Calibri"/>
              <a:cs typeface="Calibri"/>
            </a:endParaRPr>
          </a:p>
          <a:p>
            <a:pPr lvl="0" algn="ctr">
              <a:lnSpc>
                <a:spcPct val="90000"/>
              </a:lnSpc>
              <a:defRPr sz="1800"/>
            </a:pPr>
            <a:r>
              <a:rPr lang="zh-CN" altLang="en-US" sz="2667" dirty="0">
                <a:latin typeface="Calibri"/>
                <a:cs typeface="Calibri"/>
              </a:rPr>
              <a:t>使用最少的资源</a:t>
            </a:r>
            <a:endParaRPr sz="2667" dirty="0">
              <a:latin typeface="Calibri"/>
              <a:cs typeface="Calibri"/>
            </a:endParaRPr>
          </a:p>
        </p:txBody>
      </p:sp>
    </p:spTree>
    <p:extLst>
      <p:ext uri="{BB962C8B-B14F-4D97-AF65-F5344CB8AC3E}">
        <p14:creationId xmlns:p14="http://schemas.microsoft.com/office/powerpoint/2010/main" val="381419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0952" y="112876"/>
            <a:ext cx="8008882" cy="864585"/>
          </a:xfrm>
        </p:spPr>
        <p:txBody>
          <a:bodyPr>
            <a:normAutofit/>
          </a:bodyPr>
          <a:lstStyle/>
          <a:p>
            <a:r>
              <a:rPr lang="zh-CN" altLang="en-US" dirty="0"/>
              <a:t>示例：双击一下山西省</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2404508" y="1079699"/>
            <a:ext cx="7666503" cy="5644191"/>
          </a:xfrm>
          <a:prstGeom prst="rect">
            <a:avLst/>
          </a:prstGeom>
        </p:spPr>
      </p:pic>
    </p:spTree>
    <p:extLst>
      <p:ext uri="{BB962C8B-B14F-4D97-AF65-F5344CB8AC3E}">
        <p14:creationId xmlns:p14="http://schemas.microsoft.com/office/powerpoint/2010/main" val="291198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prstGeom prst="rect">
            <a:avLst/>
          </a:prstGeom>
        </p:spPr>
        <p:txBody>
          <a:bodyPr>
            <a:normAutofit/>
          </a:bodyPr>
          <a:lstStyle>
            <a:lvl1pPr>
              <a:defRPr sz="5600"/>
            </a:lvl1pPr>
          </a:lstStyle>
          <a:p>
            <a:pPr lvl="0">
              <a:defRPr sz="1800"/>
            </a:pPr>
            <a:r>
              <a:rPr lang="zh-CN" altLang="en-US" sz="3467" dirty="0"/>
              <a:t>关系模型与图模型对比</a:t>
            </a:r>
            <a:endParaRPr sz="3467" dirty="0"/>
          </a:p>
        </p:txBody>
      </p:sp>
      <p:sp>
        <p:nvSpPr>
          <p:cNvPr id="10" name="Shape 123"/>
          <p:cNvSpPr/>
          <p:nvPr/>
        </p:nvSpPr>
        <p:spPr>
          <a:xfrm>
            <a:off x="1219275" y="1500496"/>
            <a:ext cx="4312356" cy="600912"/>
          </a:xfrm>
          <a:prstGeom prst="rect">
            <a:avLst/>
          </a:prstGeom>
          <a:ln w="12700">
            <a:miter lim="400000"/>
          </a:ln>
          <a:extLst>
            <a:ext uri="{C572A759-6A51-4108-AA02-DFA0A04FC94B}">
              <ma14:wrappingTextBoxFlag xmlns="" xmlns:ma14="http://schemas.microsoft.com/office/mac/drawingml/2011/main" val="1"/>
            </a:ext>
          </a:extLst>
        </p:spPr>
        <p:txBody>
          <a:bodyPr lIns="42516" tIns="60960" rIns="42516" bIns="60960" anchor="t" anchorCtr="1"/>
          <a:lstStyle/>
          <a:p>
            <a:pPr lvl="0" algn="ctr">
              <a:lnSpc>
                <a:spcPct val="90000"/>
              </a:lnSpc>
              <a:defRPr sz="1800"/>
            </a:pPr>
            <a:r>
              <a:rPr lang="zh-CN" altLang="en-US" sz="2933" b="1" dirty="0">
                <a:solidFill>
                  <a:schemeClr val="accent2"/>
                </a:solidFill>
              </a:rPr>
              <a:t>关系模型</a:t>
            </a:r>
            <a:endParaRPr sz="2933" b="1" dirty="0">
              <a:solidFill>
                <a:schemeClr val="accent2"/>
              </a:solidFill>
            </a:endParaRPr>
          </a:p>
        </p:txBody>
      </p:sp>
      <p:sp>
        <p:nvSpPr>
          <p:cNvPr id="11" name="Shape 123"/>
          <p:cNvSpPr/>
          <p:nvPr/>
        </p:nvSpPr>
        <p:spPr>
          <a:xfrm>
            <a:off x="6750755" y="1544725"/>
            <a:ext cx="4312356" cy="600912"/>
          </a:xfrm>
          <a:prstGeom prst="rect">
            <a:avLst/>
          </a:prstGeom>
          <a:ln w="12700">
            <a:miter lim="400000"/>
          </a:ln>
          <a:extLst>
            <a:ext uri="{C572A759-6A51-4108-AA02-DFA0A04FC94B}">
              <ma14:wrappingTextBoxFlag xmlns="" xmlns:ma14="http://schemas.microsoft.com/office/mac/drawingml/2011/main" val="1"/>
            </a:ext>
          </a:extLst>
        </p:spPr>
        <p:txBody>
          <a:bodyPr lIns="42516" tIns="60960" rIns="42516" bIns="60960" anchor="t" anchorCtr="1"/>
          <a:lstStyle/>
          <a:p>
            <a:pPr lvl="0" algn="ctr">
              <a:lnSpc>
                <a:spcPct val="90000"/>
              </a:lnSpc>
              <a:defRPr sz="1800"/>
            </a:pPr>
            <a:r>
              <a:rPr lang="zh-CN" altLang="en-US" sz="2933" b="1" dirty="0">
                <a:solidFill>
                  <a:schemeClr val="accent2"/>
                </a:solidFill>
              </a:rPr>
              <a:t>图模型</a:t>
            </a:r>
            <a:endParaRPr sz="2933" b="1" dirty="0">
              <a:solidFill>
                <a:schemeClr val="accent2"/>
              </a:solidFill>
            </a:endParaRPr>
          </a:p>
        </p:txBody>
      </p:sp>
      <p:grpSp>
        <p:nvGrpSpPr>
          <p:cNvPr id="2" name="Group 1"/>
          <p:cNvGrpSpPr/>
          <p:nvPr/>
        </p:nvGrpSpPr>
        <p:grpSpPr>
          <a:xfrm>
            <a:off x="6721141" y="2203837"/>
            <a:ext cx="4129688" cy="3703880"/>
            <a:chOff x="5040856" y="1652878"/>
            <a:chExt cx="3097266" cy="2777910"/>
          </a:xfrm>
        </p:grpSpPr>
        <p:grpSp>
          <p:nvGrpSpPr>
            <p:cNvPr id="12" name="Group 11"/>
            <p:cNvGrpSpPr/>
            <p:nvPr/>
          </p:nvGrpSpPr>
          <p:grpSpPr>
            <a:xfrm>
              <a:off x="5870527" y="2918479"/>
              <a:ext cx="1306833" cy="245173"/>
              <a:chOff x="5046210" y="1691967"/>
              <a:chExt cx="2411928" cy="270695"/>
            </a:xfrm>
          </p:grpSpPr>
          <p:sp>
            <p:nvSpPr>
              <p:cNvPr id="13" name="Shape 91"/>
              <p:cNvSpPr/>
              <p:nvPr/>
            </p:nvSpPr>
            <p:spPr>
              <a:xfrm>
                <a:off x="5046210" y="1754994"/>
                <a:ext cx="2411928" cy="142220"/>
              </a:xfrm>
              <a:prstGeom prst="rightArrow">
                <a:avLst>
                  <a:gd name="adj1" fmla="val 33333"/>
                  <a:gd name="adj2" fmla="val 122222"/>
                </a:avLst>
              </a:prstGeom>
              <a:solidFill>
                <a:srgbClr val="DCAA03"/>
              </a:solidFill>
              <a:ln w="76200" cmpd="sng">
                <a:solidFill>
                  <a:srgbClr val="DCAA03"/>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solidFill>
                    <a:schemeClr val="accent3">
                      <a:lumMod val="75000"/>
                    </a:schemeClr>
                  </a:solidFill>
                  <a:latin typeface="Calibri"/>
                  <a:cs typeface="Calibri"/>
                </a:endParaRPr>
              </a:p>
            </p:txBody>
          </p:sp>
          <p:sp>
            <p:nvSpPr>
              <p:cNvPr id="14" name="Rounded Rectangle 13"/>
              <p:cNvSpPr/>
              <p:nvPr/>
            </p:nvSpPr>
            <p:spPr>
              <a:xfrm>
                <a:off x="5519173" y="1691967"/>
                <a:ext cx="1327333" cy="270695"/>
              </a:xfrm>
              <a:prstGeom prst="roundRect">
                <a:avLst/>
              </a:prstGeom>
              <a:solidFill>
                <a:schemeClr val="accent3">
                  <a:lumMod val="40000"/>
                  <a:lumOff val="60000"/>
                </a:schemeClr>
              </a:solidFill>
              <a:ln w="3175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121920" tIns="24384" rIns="121920" bIns="24384" anchor="ctr" anchorCtr="1">
                <a:spAutoFit/>
              </a:bodyPr>
              <a:lstStyle/>
              <a:p>
                <a:r>
                  <a:rPr lang="zh-CN" altLang="en-US" sz="1600" dirty="0">
                    <a:solidFill>
                      <a:srgbClr val="846106"/>
                    </a:solidFill>
                    <a:cs typeface="Calibri"/>
                  </a:rPr>
                  <a:t>认识</a:t>
                </a:r>
                <a:endParaRPr lang="en-US" sz="1600" dirty="0">
                  <a:solidFill>
                    <a:srgbClr val="846106"/>
                  </a:solidFill>
                </a:endParaRPr>
              </a:p>
            </p:txBody>
          </p:sp>
        </p:grpSp>
        <p:grpSp>
          <p:nvGrpSpPr>
            <p:cNvPr id="51" name="Group 50"/>
            <p:cNvGrpSpPr/>
            <p:nvPr/>
          </p:nvGrpSpPr>
          <p:grpSpPr>
            <a:xfrm rot="20171662">
              <a:off x="5841515" y="2399930"/>
              <a:ext cx="1383966" cy="245173"/>
              <a:chOff x="4877859" y="1717545"/>
              <a:chExt cx="2554287" cy="270690"/>
            </a:xfrm>
          </p:grpSpPr>
          <p:sp>
            <p:nvSpPr>
              <p:cNvPr id="52" name="Shape 91"/>
              <p:cNvSpPr/>
              <p:nvPr/>
            </p:nvSpPr>
            <p:spPr>
              <a:xfrm>
                <a:off x="4877859" y="1748136"/>
                <a:ext cx="2554287" cy="193037"/>
              </a:xfrm>
              <a:prstGeom prst="rightArrow">
                <a:avLst>
                  <a:gd name="adj1" fmla="val 33333"/>
                  <a:gd name="adj2" fmla="val 122222"/>
                </a:avLst>
              </a:prstGeom>
              <a:solidFill>
                <a:srgbClr val="DCAA03"/>
              </a:solidFill>
              <a:ln w="50800">
                <a:solidFill>
                  <a:srgbClr val="DCAA03"/>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53" name="Rounded Rectangle 52"/>
              <p:cNvSpPr/>
              <p:nvPr/>
            </p:nvSpPr>
            <p:spPr>
              <a:xfrm>
                <a:off x="5289551" y="1717545"/>
                <a:ext cx="1327334" cy="270690"/>
              </a:xfrm>
              <a:prstGeom prst="roundRect">
                <a:avLst/>
              </a:prstGeom>
              <a:solidFill>
                <a:schemeClr val="accent3">
                  <a:lumMod val="40000"/>
                  <a:lumOff val="60000"/>
                </a:schemeClr>
              </a:solidFill>
              <a:ln w="3175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121920" tIns="24384" rIns="121920" bIns="24384" anchor="ctr" anchorCtr="1">
                <a:spAutoFit/>
              </a:bodyPr>
              <a:lstStyle/>
              <a:p>
                <a:r>
                  <a:rPr lang="zh-CN" altLang="en-US" sz="1600" dirty="0">
                    <a:solidFill>
                      <a:srgbClr val="846106"/>
                    </a:solidFill>
                    <a:cs typeface="Calibri"/>
                  </a:rPr>
                  <a:t>认识</a:t>
                </a:r>
                <a:endParaRPr lang="en-US" sz="1600" dirty="0">
                  <a:solidFill>
                    <a:srgbClr val="846106"/>
                  </a:solidFill>
                </a:endParaRPr>
              </a:p>
            </p:txBody>
          </p:sp>
        </p:grpSp>
        <p:grpSp>
          <p:nvGrpSpPr>
            <p:cNvPr id="54" name="Group 53"/>
            <p:cNvGrpSpPr/>
            <p:nvPr/>
          </p:nvGrpSpPr>
          <p:grpSpPr>
            <a:xfrm rot="1214381">
              <a:off x="5783490" y="3416059"/>
              <a:ext cx="1469973" cy="245173"/>
              <a:chOff x="4719121" y="1701560"/>
              <a:chExt cx="2713024" cy="270695"/>
            </a:xfrm>
          </p:grpSpPr>
          <p:sp>
            <p:nvSpPr>
              <p:cNvPr id="55" name="Shape 91"/>
              <p:cNvSpPr/>
              <p:nvPr/>
            </p:nvSpPr>
            <p:spPr>
              <a:xfrm>
                <a:off x="4719121" y="1748135"/>
                <a:ext cx="2713024" cy="186989"/>
              </a:xfrm>
              <a:prstGeom prst="rightArrow">
                <a:avLst>
                  <a:gd name="adj1" fmla="val 33333"/>
                  <a:gd name="adj2" fmla="val 122222"/>
                </a:avLst>
              </a:prstGeom>
              <a:solidFill>
                <a:srgbClr val="DCAA03"/>
              </a:solidFill>
              <a:ln w="50800">
                <a:solidFill>
                  <a:srgbClr val="DCAA03"/>
                </a:solidFill>
                <a:round/>
              </a:ln>
              <a:effectLst/>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5333">
                  <a:latin typeface="Calibri"/>
                  <a:cs typeface="Calibri"/>
                </a:endParaRPr>
              </a:p>
            </p:txBody>
          </p:sp>
          <p:sp>
            <p:nvSpPr>
              <p:cNvPr id="56" name="Rounded Rectangle 55"/>
              <p:cNvSpPr/>
              <p:nvPr/>
            </p:nvSpPr>
            <p:spPr>
              <a:xfrm>
                <a:off x="5301332" y="1701560"/>
                <a:ext cx="1327334" cy="270695"/>
              </a:xfrm>
              <a:prstGeom prst="roundRect">
                <a:avLst/>
              </a:prstGeom>
              <a:solidFill>
                <a:schemeClr val="accent3">
                  <a:lumMod val="40000"/>
                  <a:lumOff val="60000"/>
                </a:schemeClr>
              </a:solidFill>
              <a:ln w="3175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121920" tIns="24384" rIns="121920" bIns="24384" anchor="ctr" anchorCtr="1">
                <a:spAutoFit/>
              </a:bodyPr>
              <a:lstStyle/>
              <a:p>
                <a:r>
                  <a:rPr lang="zh-CN" altLang="en-US" sz="1600" dirty="0">
                    <a:solidFill>
                      <a:srgbClr val="846106"/>
                    </a:solidFill>
                    <a:cs typeface="Calibri"/>
                  </a:rPr>
                  <a:t>认识</a:t>
                </a:r>
                <a:endParaRPr lang="en-US" sz="1600" dirty="0">
                  <a:solidFill>
                    <a:srgbClr val="846106"/>
                  </a:solidFill>
                </a:endParaRPr>
              </a:p>
            </p:txBody>
          </p:sp>
        </p:grpSp>
        <p:grpSp>
          <p:nvGrpSpPr>
            <p:cNvPr id="21" name="Group 20"/>
            <p:cNvGrpSpPr/>
            <p:nvPr/>
          </p:nvGrpSpPr>
          <p:grpSpPr>
            <a:xfrm>
              <a:off x="5040856" y="2591595"/>
              <a:ext cx="898944" cy="898943"/>
              <a:chOff x="1874056" y="1259853"/>
              <a:chExt cx="1772767" cy="1772767"/>
            </a:xfrm>
          </p:grpSpPr>
          <p:sp>
            <p:nvSpPr>
              <p:cNvPr id="22" name="Oval 21"/>
              <p:cNvSpPr/>
              <p:nvPr/>
            </p:nvSpPr>
            <p:spPr>
              <a:xfrm>
                <a:off x="1874056" y="1259853"/>
                <a:ext cx="1772767" cy="1772767"/>
              </a:xfrm>
              <a:prstGeom prst="ellipse">
                <a:avLst/>
              </a:prstGeom>
              <a:solidFill>
                <a:srgbClr val="B015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3" name="Group 22"/>
              <p:cNvGrpSpPr/>
              <p:nvPr/>
            </p:nvGrpSpPr>
            <p:grpSpPr>
              <a:xfrm>
                <a:off x="1977559" y="1435215"/>
                <a:ext cx="1608548" cy="1308970"/>
                <a:chOff x="3723876" y="1043841"/>
                <a:chExt cx="1608548" cy="1308970"/>
              </a:xfrm>
            </p:grpSpPr>
            <p:pic>
              <p:nvPicPr>
                <p:cNvPr id="24" name="Picture 23" descr="ManAvatarAqua.png"/>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25" name="TextBox 24"/>
                <p:cNvSpPr txBox="1"/>
                <p:nvPr/>
              </p:nvSpPr>
              <p:spPr>
                <a:xfrm>
                  <a:off x="3723876" y="1876687"/>
                  <a:ext cx="1608548" cy="439947"/>
                </a:xfrm>
                <a:prstGeom prst="rect">
                  <a:avLst/>
                </a:prstGeom>
                <a:noFill/>
              </p:spPr>
              <p:txBody>
                <a:bodyPr wrap="square" rtlCol="0">
                  <a:spAutoFit/>
                </a:bodyPr>
                <a:lstStyle/>
                <a:p>
                  <a:pPr algn="ctr"/>
                  <a:r>
                    <a:rPr lang="zh-CN" altLang="en-US" sz="1333" dirty="0">
                      <a:solidFill>
                        <a:srgbClr val="B01522"/>
                      </a:solidFill>
                    </a:rPr>
                    <a:t>周迅</a:t>
                  </a:r>
                  <a:endParaRPr lang="en-US" sz="1333" dirty="0">
                    <a:solidFill>
                      <a:srgbClr val="B01522"/>
                    </a:solidFill>
                  </a:endParaRPr>
                </a:p>
              </p:txBody>
            </p:sp>
          </p:grpSp>
        </p:grpSp>
        <p:grpSp>
          <p:nvGrpSpPr>
            <p:cNvPr id="31" name="Group 30"/>
            <p:cNvGrpSpPr/>
            <p:nvPr/>
          </p:nvGrpSpPr>
          <p:grpSpPr>
            <a:xfrm>
              <a:off x="7215845" y="1652878"/>
              <a:ext cx="898944" cy="898943"/>
              <a:chOff x="1874056" y="1259853"/>
              <a:chExt cx="1772767" cy="1772767"/>
            </a:xfrm>
          </p:grpSpPr>
          <p:sp>
            <p:nvSpPr>
              <p:cNvPr id="32" name="Oval 31"/>
              <p:cNvSpPr/>
              <p:nvPr/>
            </p:nvSpPr>
            <p:spPr>
              <a:xfrm>
                <a:off x="1874056" y="1259853"/>
                <a:ext cx="1772767" cy="17727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3" name="Group 32"/>
              <p:cNvGrpSpPr/>
              <p:nvPr/>
            </p:nvGrpSpPr>
            <p:grpSpPr>
              <a:xfrm>
                <a:off x="1977559" y="1435215"/>
                <a:ext cx="1608548" cy="1308970"/>
                <a:chOff x="3723876" y="1043841"/>
                <a:chExt cx="1608548" cy="1308970"/>
              </a:xfrm>
            </p:grpSpPr>
            <p:pic>
              <p:nvPicPr>
                <p:cNvPr id="34" name="Picture 33" descr="ManAvatarAqua.png"/>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35" name="TextBox 34"/>
                <p:cNvSpPr txBox="1"/>
                <p:nvPr/>
              </p:nvSpPr>
              <p:spPr>
                <a:xfrm>
                  <a:off x="3723876" y="1876687"/>
                  <a:ext cx="1608548" cy="439947"/>
                </a:xfrm>
                <a:prstGeom prst="rect">
                  <a:avLst/>
                </a:prstGeom>
                <a:noFill/>
              </p:spPr>
              <p:txBody>
                <a:bodyPr wrap="square" rtlCol="0">
                  <a:spAutoFit/>
                </a:bodyPr>
                <a:lstStyle/>
                <a:p>
                  <a:pPr algn="ctr"/>
                  <a:r>
                    <a:rPr lang="zh-CN" altLang="en-US" sz="1333" dirty="0">
                      <a:solidFill>
                        <a:srgbClr val="008DC1"/>
                      </a:solidFill>
                    </a:rPr>
                    <a:t>李亚鹏</a:t>
                  </a:r>
                  <a:endParaRPr lang="en-US" sz="1333" dirty="0">
                    <a:solidFill>
                      <a:srgbClr val="008DC1"/>
                    </a:solidFill>
                  </a:endParaRPr>
                </a:p>
              </p:txBody>
            </p:sp>
          </p:grpSp>
        </p:grpSp>
        <p:grpSp>
          <p:nvGrpSpPr>
            <p:cNvPr id="36" name="Group 35"/>
            <p:cNvGrpSpPr/>
            <p:nvPr/>
          </p:nvGrpSpPr>
          <p:grpSpPr>
            <a:xfrm>
              <a:off x="7239178" y="2591595"/>
              <a:ext cx="898944" cy="898943"/>
              <a:chOff x="1874056" y="1259853"/>
              <a:chExt cx="1772767" cy="1772767"/>
            </a:xfrm>
          </p:grpSpPr>
          <p:sp>
            <p:nvSpPr>
              <p:cNvPr id="37" name="Oval 36"/>
              <p:cNvSpPr/>
              <p:nvPr/>
            </p:nvSpPr>
            <p:spPr>
              <a:xfrm>
                <a:off x="1874056" y="1259853"/>
                <a:ext cx="1772767" cy="17727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38" name="Group 37"/>
              <p:cNvGrpSpPr/>
              <p:nvPr/>
            </p:nvGrpSpPr>
            <p:grpSpPr>
              <a:xfrm>
                <a:off x="1977559" y="1435215"/>
                <a:ext cx="1608548" cy="1308970"/>
                <a:chOff x="3723876" y="1043841"/>
                <a:chExt cx="1608548" cy="1308970"/>
              </a:xfrm>
            </p:grpSpPr>
            <p:pic>
              <p:nvPicPr>
                <p:cNvPr id="39" name="Picture 38" descr="ManAvatarAqua.png"/>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40" name="TextBox 39"/>
                <p:cNvSpPr txBox="1"/>
                <p:nvPr/>
              </p:nvSpPr>
              <p:spPr>
                <a:xfrm>
                  <a:off x="3723876" y="1876687"/>
                  <a:ext cx="1608548" cy="439947"/>
                </a:xfrm>
                <a:prstGeom prst="rect">
                  <a:avLst/>
                </a:prstGeom>
                <a:noFill/>
              </p:spPr>
              <p:txBody>
                <a:bodyPr wrap="square" rtlCol="0">
                  <a:spAutoFit/>
                </a:bodyPr>
                <a:lstStyle/>
                <a:p>
                  <a:pPr algn="ctr"/>
                  <a:r>
                    <a:rPr lang="zh-CN" altLang="en-US" sz="1333" dirty="0">
                      <a:solidFill>
                        <a:srgbClr val="008DC1"/>
                      </a:solidFill>
                    </a:rPr>
                    <a:t>谢霆锋</a:t>
                  </a:r>
                  <a:endParaRPr lang="en-US" sz="1333" dirty="0">
                    <a:solidFill>
                      <a:srgbClr val="008DC1"/>
                    </a:solidFill>
                  </a:endParaRPr>
                </a:p>
              </p:txBody>
            </p:sp>
          </p:grpSp>
        </p:grpSp>
        <p:grpSp>
          <p:nvGrpSpPr>
            <p:cNvPr id="41" name="Group 40"/>
            <p:cNvGrpSpPr/>
            <p:nvPr/>
          </p:nvGrpSpPr>
          <p:grpSpPr>
            <a:xfrm>
              <a:off x="7228482" y="3531845"/>
              <a:ext cx="898944" cy="898943"/>
              <a:chOff x="1874056" y="1259853"/>
              <a:chExt cx="1772767" cy="1772767"/>
            </a:xfrm>
          </p:grpSpPr>
          <p:sp>
            <p:nvSpPr>
              <p:cNvPr id="42" name="Oval 41"/>
              <p:cNvSpPr/>
              <p:nvPr/>
            </p:nvSpPr>
            <p:spPr>
              <a:xfrm>
                <a:off x="1874056" y="1259853"/>
                <a:ext cx="1772767" cy="17727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3" name="Group 42"/>
              <p:cNvGrpSpPr/>
              <p:nvPr/>
            </p:nvGrpSpPr>
            <p:grpSpPr>
              <a:xfrm>
                <a:off x="1977559" y="1435215"/>
                <a:ext cx="1608548" cy="1308970"/>
                <a:chOff x="3723876" y="1043841"/>
                <a:chExt cx="1608548" cy="1308970"/>
              </a:xfrm>
            </p:grpSpPr>
            <p:pic>
              <p:nvPicPr>
                <p:cNvPr id="44" name="Picture 43" descr="ManAvatarAqua.png"/>
                <p:cNvPicPr>
                  <a:picLocks noChangeAspect="1"/>
                </p:cNvPicPr>
                <p:nvPr/>
              </p:nvPicPr>
              <p:blipFill>
                <a:blip r:embed="rId2" cstate="print">
                  <a:biLevel thresh="50000"/>
                  <a:extLst>
                    <a:ext uri="{28A0092B-C50C-407E-A947-70E740481C1C}">
                      <a14:useLocalDpi xmlns:a14="http://schemas.microsoft.com/office/drawing/2010/main"/>
                    </a:ext>
                  </a:extLst>
                </a:blip>
                <a:stretch>
                  <a:fillRect/>
                </a:stretch>
              </p:blipFill>
              <p:spPr>
                <a:xfrm>
                  <a:off x="3932327" y="1043841"/>
                  <a:ext cx="1181366" cy="1308970"/>
                </a:xfrm>
                <a:prstGeom prst="rect">
                  <a:avLst/>
                </a:prstGeom>
              </p:spPr>
            </p:pic>
            <p:sp>
              <p:nvSpPr>
                <p:cNvPr id="45" name="TextBox 44"/>
                <p:cNvSpPr txBox="1"/>
                <p:nvPr/>
              </p:nvSpPr>
              <p:spPr>
                <a:xfrm>
                  <a:off x="3723876" y="1876687"/>
                  <a:ext cx="1608548" cy="439947"/>
                </a:xfrm>
                <a:prstGeom prst="rect">
                  <a:avLst/>
                </a:prstGeom>
                <a:noFill/>
              </p:spPr>
              <p:txBody>
                <a:bodyPr wrap="square" rtlCol="0">
                  <a:spAutoFit/>
                </a:bodyPr>
                <a:lstStyle/>
                <a:p>
                  <a:pPr algn="ctr"/>
                  <a:r>
                    <a:rPr lang="zh-CN" altLang="en-US" sz="1333" dirty="0">
                      <a:solidFill>
                        <a:srgbClr val="008DC1"/>
                      </a:solidFill>
                    </a:rPr>
                    <a:t>李大齐</a:t>
                  </a:r>
                  <a:endParaRPr lang="en-US" sz="1333" dirty="0">
                    <a:solidFill>
                      <a:srgbClr val="008DC1"/>
                    </a:solidFill>
                  </a:endParaRPr>
                </a:p>
              </p:txBody>
            </p:sp>
          </p:grpSp>
        </p:grpSp>
      </p:grpSp>
      <p:grpSp>
        <p:nvGrpSpPr>
          <p:cNvPr id="3" name="Group 2"/>
          <p:cNvGrpSpPr/>
          <p:nvPr/>
        </p:nvGrpSpPr>
        <p:grpSpPr>
          <a:xfrm>
            <a:off x="145867" y="2356145"/>
            <a:ext cx="6391224" cy="2652430"/>
            <a:chOff x="-13752" y="1890261"/>
            <a:chExt cx="4793418" cy="1989322"/>
          </a:xfrm>
        </p:grpSpPr>
        <p:sp>
          <p:nvSpPr>
            <p:cNvPr id="124" name="Shape 124"/>
            <p:cNvSpPr/>
            <p:nvPr/>
          </p:nvSpPr>
          <p:spPr>
            <a:xfrm>
              <a:off x="799001" y="3584031"/>
              <a:ext cx="491000" cy="275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marL="52434" marR="52434" algn="l">
                <a:lnSpc>
                  <a:spcPct val="112000"/>
                </a:lnSpc>
                <a:defRPr sz="2400">
                  <a:uFill>
                    <a:solidFill/>
                  </a:uFill>
                  <a:latin typeface="Courier"/>
                  <a:ea typeface="Courier"/>
                  <a:cs typeface="Courier"/>
                  <a:sym typeface="Courier"/>
                </a:defRPr>
              </a:lvl1pPr>
            </a:lstStyle>
            <a:p>
              <a:pPr lvl="0">
                <a:defRPr sz="1800">
                  <a:uFillTx/>
                </a:defRPr>
              </a:pPr>
              <a:r>
                <a:rPr lang="zh-CN" altLang="en-US" sz="2133" dirty="0">
                  <a:latin typeface="Calibri"/>
                  <a:cs typeface="Calibri"/>
                </a:rPr>
                <a:t>个人</a:t>
              </a:r>
              <a:endParaRPr sz="2133" dirty="0">
                <a:latin typeface="Calibri"/>
                <a:cs typeface="Calibri"/>
              </a:endParaRPr>
            </a:p>
          </p:txBody>
        </p:sp>
        <p:sp>
          <p:nvSpPr>
            <p:cNvPr id="125" name="Shape 125"/>
            <p:cNvSpPr/>
            <p:nvPr/>
          </p:nvSpPr>
          <p:spPr>
            <a:xfrm>
              <a:off x="3293818" y="3603882"/>
              <a:ext cx="491000" cy="275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marL="52434" marR="52434" algn="l">
                <a:lnSpc>
                  <a:spcPct val="112000"/>
                </a:lnSpc>
                <a:defRPr sz="2400">
                  <a:uFill>
                    <a:solidFill/>
                  </a:uFill>
                  <a:latin typeface="Courier"/>
                  <a:ea typeface="Courier"/>
                  <a:cs typeface="Courier"/>
                  <a:sym typeface="Courier"/>
                </a:defRPr>
              </a:lvl1pPr>
            </a:lstStyle>
            <a:p>
              <a:pPr lvl="0">
                <a:defRPr sz="1800">
                  <a:uFillTx/>
                </a:defRPr>
              </a:pPr>
              <a:r>
                <a:rPr lang="zh-CN" altLang="en-US" sz="2133" dirty="0">
                  <a:latin typeface="Calibri"/>
                  <a:cs typeface="Calibri"/>
                </a:rPr>
                <a:t>朋友</a:t>
              </a:r>
              <a:endParaRPr sz="2133" dirty="0">
                <a:latin typeface="Calibri"/>
                <a:cs typeface="Calibri"/>
              </a:endParaRPr>
            </a:p>
          </p:txBody>
        </p:sp>
        <p:sp>
          <p:nvSpPr>
            <p:cNvPr id="126" name="Shape 126"/>
            <p:cNvSpPr/>
            <p:nvPr/>
          </p:nvSpPr>
          <p:spPr>
            <a:xfrm>
              <a:off x="1744181" y="3602423"/>
              <a:ext cx="964688" cy="275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marL="52434" marR="52434" algn="l">
                <a:lnSpc>
                  <a:spcPct val="112000"/>
                </a:lnSpc>
                <a:defRPr sz="2400">
                  <a:uFill>
                    <a:solidFill/>
                  </a:uFill>
                  <a:latin typeface="Courier"/>
                  <a:ea typeface="Courier"/>
                  <a:cs typeface="Courier"/>
                  <a:sym typeface="Courier"/>
                </a:defRPr>
              </a:lvl1pPr>
            </a:lstStyle>
            <a:p>
              <a:pPr lvl="0">
                <a:defRPr sz="1800">
                  <a:uFillTx/>
                </a:defRPr>
              </a:pPr>
              <a:r>
                <a:rPr lang="zh-CN" altLang="en-US" sz="2133" dirty="0">
                  <a:latin typeface="Calibri"/>
                  <a:cs typeface="Calibri"/>
                </a:rPr>
                <a:t>个人</a:t>
              </a:r>
              <a:r>
                <a:rPr sz="2133" dirty="0">
                  <a:latin typeface="Calibri"/>
                  <a:cs typeface="Calibri"/>
                </a:rPr>
                <a:t>-</a:t>
              </a:r>
              <a:r>
                <a:rPr lang="zh-CN" altLang="en-US" sz="2133" dirty="0">
                  <a:latin typeface="Calibri"/>
                  <a:cs typeface="Calibri"/>
                </a:rPr>
                <a:t>朋友</a:t>
              </a:r>
              <a:endParaRPr sz="2133" dirty="0">
                <a:latin typeface="Calibri"/>
                <a:cs typeface="Calibri"/>
              </a:endParaRPr>
            </a:p>
          </p:txBody>
        </p:sp>
        <p:pic>
          <p:nvPicPr>
            <p:cNvPr id="127" name="droppedImage.pdf"/>
            <p:cNvPicPr/>
            <p:nvPr/>
          </p:nvPicPr>
          <p:blipFill>
            <a:blip r:embed="rId3"/>
            <a:stretch>
              <a:fillRect/>
            </a:stretch>
          </p:blipFill>
          <p:spPr>
            <a:xfrm>
              <a:off x="617297" y="1890261"/>
              <a:ext cx="3429000" cy="1690284"/>
            </a:xfrm>
            <a:prstGeom prst="rect">
              <a:avLst/>
            </a:prstGeom>
            <a:ln>
              <a:round/>
            </a:ln>
          </p:spPr>
        </p:pic>
        <p:sp>
          <p:nvSpPr>
            <p:cNvPr id="58" name="TextBox 57"/>
            <p:cNvSpPr txBox="1"/>
            <p:nvPr/>
          </p:nvSpPr>
          <p:spPr>
            <a:xfrm>
              <a:off x="-13752" y="2078514"/>
              <a:ext cx="815671" cy="223090"/>
            </a:xfrm>
            <a:prstGeom prst="rect">
              <a:avLst/>
            </a:prstGeom>
            <a:noFill/>
          </p:spPr>
          <p:txBody>
            <a:bodyPr wrap="square" rtlCol="0">
              <a:spAutoFit/>
            </a:bodyPr>
            <a:lstStyle/>
            <a:p>
              <a:pPr algn="ctr"/>
              <a:r>
                <a:rPr lang="zh-CN" altLang="en-US" sz="1333" dirty="0">
                  <a:solidFill>
                    <a:srgbClr val="FF0000"/>
                  </a:solidFill>
                </a:rPr>
                <a:t>周迅</a:t>
              </a:r>
              <a:endParaRPr lang="en-US" sz="1333" dirty="0">
                <a:solidFill>
                  <a:srgbClr val="FF0000"/>
                </a:solidFill>
              </a:endParaRPr>
            </a:p>
          </p:txBody>
        </p:sp>
        <p:sp>
          <p:nvSpPr>
            <p:cNvPr id="59" name="TextBox 58"/>
            <p:cNvSpPr txBox="1"/>
            <p:nvPr/>
          </p:nvSpPr>
          <p:spPr>
            <a:xfrm>
              <a:off x="3963995" y="2170836"/>
              <a:ext cx="815671" cy="223090"/>
            </a:xfrm>
            <a:prstGeom prst="rect">
              <a:avLst/>
            </a:prstGeom>
            <a:noFill/>
          </p:spPr>
          <p:txBody>
            <a:bodyPr wrap="square" rtlCol="0">
              <a:spAutoFit/>
            </a:bodyPr>
            <a:lstStyle/>
            <a:p>
              <a:r>
                <a:rPr lang="zh-CN" altLang="en-US" sz="1333" dirty="0">
                  <a:solidFill>
                    <a:srgbClr val="008DC1"/>
                  </a:solidFill>
                </a:rPr>
                <a:t>李大齐</a:t>
              </a:r>
              <a:endParaRPr lang="en-US" sz="1333" dirty="0">
                <a:solidFill>
                  <a:srgbClr val="008DC1"/>
                </a:solidFill>
              </a:endParaRPr>
            </a:p>
          </p:txBody>
        </p:sp>
        <p:sp>
          <p:nvSpPr>
            <p:cNvPr id="60" name="TextBox 59"/>
            <p:cNvSpPr txBox="1"/>
            <p:nvPr/>
          </p:nvSpPr>
          <p:spPr>
            <a:xfrm>
              <a:off x="3963995" y="3074965"/>
              <a:ext cx="815671" cy="223090"/>
            </a:xfrm>
            <a:prstGeom prst="rect">
              <a:avLst/>
            </a:prstGeom>
            <a:noFill/>
          </p:spPr>
          <p:txBody>
            <a:bodyPr wrap="square" rtlCol="0">
              <a:spAutoFit/>
            </a:bodyPr>
            <a:lstStyle/>
            <a:p>
              <a:r>
                <a:rPr lang="zh-CN" altLang="en-US" sz="1333" dirty="0">
                  <a:solidFill>
                    <a:srgbClr val="008DC1"/>
                  </a:solidFill>
                </a:rPr>
                <a:t>李亚鹏</a:t>
              </a:r>
              <a:endParaRPr lang="en-US" sz="1333" dirty="0">
                <a:solidFill>
                  <a:srgbClr val="008DC1"/>
                </a:solidFill>
              </a:endParaRPr>
            </a:p>
          </p:txBody>
        </p:sp>
        <p:sp>
          <p:nvSpPr>
            <p:cNvPr id="61" name="TextBox 60"/>
            <p:cNvSpPr txBox="1"/>
            <p:nvPr/>
          </p:nvSpPr>
          <p:spPr>
            <a:xfrm>
              <a:off x="3956298" y="2511052"/>
              <a:ext cx="815671" cy="223090"/>
            </a:xfrm>
            <a:prstGeom prst="rect">
              <a:avLst/>
            </a:prstGeom>
            <a:noFill/>
          </p:spPr>
          <p:txBody>
            <a:bodyPr wrap="square" rtlCol="0">
              <a:spAutoFit/>
            </a:bodyPr>
            <a:lstStyle/>
            <a:p>
              <a:r>
                <a:rPr lang="zh-CN" altLang="en-US" sz="1333" dirty="0">
                  <a:solidFill>
                    <a:srgbClr val="008DC1"/>
                  </a:solidFill>
                </a:rPr>
                <a:t>谢霆锋</a:t>
              </a:r>
              <a:endParaRPr lang="en-US" sz="1333" dirty="0">
                <a:solidFill>
                  <a:srgbClr val="008DC1"/>
                </a:solidFill>
              </a:endParaRPr>
            </a:p>
          </p:txBody>
        </p:sp>
      </p:grpSp>
    </p:spTree>
    <p:extLst>
      <p:ext uri="{BB962C8B-B14F-4D97-AF65-F5344CB8AC3E}">
        <p14:creationId xmlns:p14="http://schemas.microsoft.com/office/powerpoint/2010/main" val="390203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B_graph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777" y="921606"/>
            <a:ext cx="7157161" cy="5742101"/>
          </a:xfrm>
          <a:prstGeom prst="rect">
            <a:avLst/>
          </a:prstGeom>
        </p:spPr>
      </p:pic>
      <p:sp>
        <p:nvSpPr>
          <p:cNvPr id="6" name="Rectangle 5"/>
          <p:cNvSpPr/>
          <p:nvPr/>
        </p:nvSpPr>
        <p:spPr>
          <a:xfrm>
            <a:off x="-180622" y="6858000"/>
            <a:ext cx="13287023" cy="897467"/>
          </a:xfrm>
          <a:prstGeom prst="rect">
            <a:avLst/>
          </a:prstGeom>
          <a:solidFill>
            <a:srgbClr val="8992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Title 1"/>
          <p:cNvSpPr>
            <a:spLocks noGrp="1"/>
          </p:cNvSpPr>
          <p:nvPr>
            <p:ph type="title"/>
          </p:nvPr>
        </p:nvSpPr>
        <p:spPr>
          <a:xfrm>
            <a:off x="2490952" y="112876"/>
            <a:ext cx="8024648" cy="864585"/>
          </a:xfrm>
        </p:spPr>
        <p:txBody>
          <a:bodyPr>
            <a:normAutofit/>
          </a:bodyPr>
          <a:lstStyle/>
          <a:p>
            <a:r>
              <a:rPr lang="zh-CN" altLang="en-US" dirty="0"/>
              <a:t>建模简易</a:t>
            </a:r>
            <a:r>
              <a:rPr lang="en-US" altLang="zh-CN" dirty="0"/>
              <a:t>: </a:t>
            </a:r>
            <a:r>
              <a:rPr lang="zh-CN" altLang="en-US" dirty="0"/>
              <a:t>白板模型</a:t>
            </a:r>
            <a:r>
              <a:rPr lang="zh-CN" altLang="en-US" u="sng" dirty="0"/>
              <a:t>即</a:t>
            </a:r>
            <a:r>
              <a:rPr lang="zh-CN" altLang="en-US" dirty="0"/>
              <a:t>物理模型</a:t>
            </a:r>
            <a:endParaRPr lang="en-US" dirty="0"/>
          </a:p>
        </p:txBody>
      </p:sp>
      <p:pic>
        <p:nvPicPr>
          <p:cNvPr id="8" name="Picture 7" descr="180896455 Med.jpg"/>
          <p:cNvPicPr>
            <a:picLocks noChangeAspect="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a:ext>
            </a:extLst>
          </a:blip>
          <a:srcRect/>
          <a:stretch/>
        </p:blipFill>
        <p:spPr>
          <a:xfrm rot="16200000">
            <a:off x="5862117" y="516819"/>
            <a:ext cx="490359" cy="12214584"/>
          </a:xfrm>
          <a:prstGeom prst="rect">
            <a:avLst/>
          </a:prstGeom>
        </p:spPr>
      </p:pic>
      <p:pic>
        <p:nvPicPr>
          <p:cNvPr id="2" name="Picture 1" descr="WB_Man_wSketch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02587"/>
            <a:ext cx="9247813" cy="5255412"/>
          </a:xfrm>
          <a:prstGeom prst="rect">
            <a:avLst/>
          </a:prstGeom>
        </p:spPr>
      </p:pic>
      <p:pic>
        <p:nvPicPr>
          <p:cNvPr id="7" name="Picture 6" descr="Drawing_wTex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577" y="2054473"/>
            <a:ext cx="3490351" cy="3498089"/>
          </a:xfrm>
          <a:prstGeom prst="rect">
            <a:avLst/>
          </a:prstGeom>
        </p:spPr>
      </p:pic>
    </p:spTree>
    <p:extLst>
      <p:ext uri="{BB962C8B-B14F-4D97-AF65-F5344CB8AC3E}">
        <p14:creationId xmlns:p14="http://schemas.microsoft.com/office/powerpoint/2010/main" val="315816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6" presetClass="emph" presetSubtype="0" fill="hold" nodeType="afterEffect">
                                  <p:stCondLst>
                                    <p:cond delay="0"/>
                                  </p:stCondLst>
                                  <p:childTnLst>
                                    <p:animScale>
                                      <p:cBhvr>
                                        <p:cTn id="13" dur="2000" fill="hold"/>
                                        <p:tgtEl>
                                          <p:spTgt spid="7"/>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7"/>
                                        </p:tgtEl>
                                      </p:cBhvr>
                                    </p:animEffect>
                                    <p:set>
                                      <p:cBhvr>
                                        <p:cTn id="18" dur="1" fill="hold">
                                          <p:stCondLst>
                                            <p:cond delay="9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数据库按类别人气趋势</a:t>
            </a:r>
            <a:endParaRPr lang="en-US" dirty="0"/>
          </a:p>
        </p:txBody>
      </p:sp>
      <p:sp>
        <p:nvSpPr>
          <p:cNvPr id="3" name="矩形 2"/>
          <p:cNvSpPr/>
          <p:nvPr/>
        </p:nvSpPr>
        <p:spPr>
          <a:xfrm>
            <a:off x="3231445" y="893586"/>
            <a:ext cx="4713112" cy="461665"/>
          </a:xfrm>
          <a:prstGeom prst="rect">
            <a:avLst/>
          </a:prstGeom>
        </p:spPr>
        <p:txBody>
          <a:bodyPr wrap="square">
            <a:spAutoFit/>
          </a:bodyPr>
          <a:lstStyle/>
          <a:p>
            <a:pPr algn="ctr"/>
            <a:r>
              <a:rPr lang="en-US" altLang="zh-CN" sz="2400" dirty="0"/>
              <a:t>2016</a:t>
            </a:r>
            <a:r>
              <a:rPr lang="zh-CN" altLang="en-US" sz="2400" dirty="0"/>
              <a:t>年</a:t>
            </a:r>
            <a:r>
              <a:rPr lang="en-US" altLang="zh-CN" sz="2400" dirty="0"/>
              <a:t>6</a:t>
            </a:r>
            <a:r>
              <a:rPr lang="zh-CN" altLang="en-US" sz="2400" dirty="0"/>
              <a:t>月</a:t>
            </a:r>
          </a:p>
        </p:txBody>
      </p:sp>
      <p:pic>
        <p:nvPicPr>
          <p:cNvPr id="4" name="图片 3"/>
          <p:cNvPicPr>
            <a:picLocks noChangeAspect="1"/>
          </p:cNvPicPr>
          <p:nvPr/>
        </p:nvPicPr>
        <p:blipFill>
          <a:blip r:embed="rId2"/>
          <a:stretch>
            <a:fillRect/>
          </a:stretch>
        </p:blipFill>
        <p:spPr>
          <a:xfrm>
            <a:off x="593019" y="1395411"/>
            <a:ext cx="10998906" cy="5267161"/>
          </a:xfrm>
          <a:prstGeom prst="rect">
            <a:avLst/>
          </a:prstGeom>
        </p:spPr>
      </p:pic>
    </p:spTree>
    <p:extLst>
      <p:ext uri="{BB962C8B-B14F-4D97-AF65-F5344CB8AC3E}">
        <p14:creationId xmlns:p14="http://schemas.microsoft.com/office/powerpoint/2010/main" val="2971729231"/>
      </p:ext>
    </p:extLst>
  </p:cSld>
  <p:clrMapOvr>
    <a:masterClrMapping/>
  </p:clrMapOvr>
</p:sld>
</file>

<file path=ppt/theme/theme1.xml><?xml version="1.0" encoding="utf-8"?>
<a:theme xmlns:a="http://schemas.openxmlformats.org/drawingml/2006/main" name="Office 主题​​">
  <a:themeElements>
    <a:clrScheme name="自定义 1">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自定义 1">
      <a:majorFont>
        <a:latin typeface="Arial Black"/>
        <a:ea typeface="微软雅黑"/>
        <a:cs typeface=""/>
      </a:majorFont>
      <a:minorFont>
        <a:latin typeface="Arial"/>
        <a:ea typeface="微软雅黑"/>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9EB509DF-5E29-490E-8414-B9F9CC3249AD}" vid="{7E88F8D6-6C9B-4DE0-AA29-9706027208E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数据魔镜产品介绍-微云数聚</Template>
  <TotalTime>15392</TotalTime>
  <Words>2791</Words>
  <Application>Microsoft Office PowerPoint</Application>
  <PresentationFormat>宽屏</PresentationFormat>
  <Paragraphs>456</Paragraphs>
  <Slides>60</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Bodoni SvtyTwo ITC TT-Book</vt:lpstr>
      <vt:lpstr>Helvetica Neue</vt:lpstr>
      <vt:lpstr>Helvetica Neue Bold Condensed</vt:lpstr>
      <vt:lpstr>Lucida Grande</vt:lpstr>
      <vt:lpstr>Monaco</vt:lpstr>
      <vt:lpstr>等线</vt:lpstr>
      <vt:lpstr>微软雅黑</vt:lpstr>
      <vt:lpstr>Arial</vt:lpstr>
      <vt:lpstr>Arial Black</vt:lpstr>
      <vt:lpstr>Calibri</vt:lpstr>
      <vt:lpstr>Helvetica</vt:lpstr>
      <vt:lpstr>Office 主题​​</vt:lpstr>
      <vt:lpstr>图数据库 Neo4j</vt:lpstr>
      <vt:lpstr>内容</vt:lpstr>
      <vt:lpstr>为何要用图数据库</vt:lpstr>
      <vt:lpstr>关系型数据库不能很好地处理关系</vt:lpstr>
      <vt:lpstr>NoSQL 数据库不处理关系</vt:lpstr>
      <vt:lpstr>合适的业务使用合适的数据库</vt:lpstr>
      <vt:lpstr>关系模型与图模型对比</vt:lpstr>
      <vt:lpstr>建模简易: 白板模型即物理模型</vt:lpstr>
      <vt:lpstr>数据库按类别人气趋势</vt:lpstr>
      <vt:lpstr>为何要用 Neo4j</vt:lpstr>
      <vt:lpstr>图数据库人气排名</vt:lpstr>
      <vt:lpstr>图数据库人气趋势</vt:lpstr>
      <vt:lpstr>拥有众多图爱好者的最大生态系统</vt:lpstr>
      <vt:lpstr>Neo4j 领导图数据库革命</vt:lpstr>
      <vt:lpstr>Neo4j 获奖及头条报道</vt:lpstr>
      <vt:lpstr>Neo4j 关键产品特征</vt:lpstr>
      <vt:lpstr>Neo4j 集群 在速度和可用性上大规模的架构优化</vt:lpstr>
      <vt:lpstr>Neo4j 融入你的企业环境</vt:lpstr>
      <vt:lpstr>Neo4j: 图数据库领袖</vt:lpstr>
      <vt:lpstr>谁在用 Neo4j</vt:lpstr>
      <vt:lpstr>应用范例: ICIJ事件</vt:lpstr>
      <vt:lpstr>PowerPoint 演示文稿</vt:lpstr>
      <vt:lpstr>PowerPoint 演示文稿</vt:lpstr>
      <vt:lpstr>实时推荐</vt:lpstr>
      <vt:lpstr>PowerPoint 演示文稿</vt:lpstr>
      <vt:lpstr>主数据管理</vt:lpstr>
      <vt:lpstr>PowerPoint 演示文稿</vt:lpstr>
      <vt:lpstr>合成身份的诈骗环</vt:lpstr>
      <vt:lpstr>PowerPoint 演示文稿</vt:lpstr>
      <vt:lpstr>基于图的搜索: 公司投资担保关系网</vt:lpstr>
      <vt:lpstr>PowerPoint 演示文稿</vt:lpstr>
      <vt:lpstr>网络和IT运营</vt:lpstr>
      <vt:lpstr>PowerPoint 演示文稿</vt:lpstr>
      <vt:lpstr>身份和访问管理</vt:lpstr>
      <vt:lpstr>更多成功案例</vt:lpstr>
      <vt:lpstr>垂直应用精选</vt:lpstr>
      <vt:lpstr>国内案例: 征信</vt:lpstr>
      <vt:lpstr>国内案例: 股票</vt:lpstr>
      <vt:lpstr>图的基础：节点、关系与属性</vt:lpstr>
      <vt:lpstr>图的基础： 用 Cypher 创建节点、关系</vt:lpstr>
      <vt:lpstr>图的基础： 用 Cypher 查询</vt:lpstr>
      <vt:lpstr>示例：明星关系图（原文）</vt:lpstr>
      <vt:lpstr>示例：明星关系图（创建）</vt:lpstr>
      <vt:lpstr>示例：明星关系图（原版）</vt:lpstr>
      <vt:lpstr>示例：明星关系图（国产版）</vt:lpstr>
      <vt:lpstr>示例：明星关系图（查询）</vt:lpstr>
      <vt:lpstr>示例：查询周迅的直接关系</vt:lpstr>
      <vt:lpstr>示例：查询周迅与王菲的最短路径</vt:lpstr>
      <vt:lpstr>示例：周永康关系图（原文）</vt:lpstr>
      <vt:lpstr>示例：周永康关系图（创建）</vt:lpstr>
      <vt:lpstr>示例：周永康关系图（查询）</vt:lpstr>
      <vt:lpstr>示例：邮件关系图（查询）</vt:lpstr>
      <vt:lpstr>示例：微博关系图（查询）</vt:lpstr>
      <vt:lpstr>示例：股票关系图（查询）</vt:lpstr>
      <vt:lpstr>示例：投资关系图（投资与担保）</vt:lpstr>
      <vt:lpstr>示例：投资关系图（亏本）</vt:lpstr>
      <vt:lpstr>示例：查找标题中包含"性福"的邮件的传递路径</vt:lpstr>
      <vt:lpstr>示例：查找微博博主团伙关系</vt:lpstr>
      <vt:lpstr>示例：查询股票与股东的关系</vt:lpstr>
      <vt:lpstr>示例：双击一下山西省…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李 伟</cp:lastModifiedBy>
  <cp:revision>480</cp:revision>
  <cp:lastPrinted>2016-09-25T03:24:41Z</cp:lastPrinted>
  <dcterms:created xsi:type="dcterms:W3CDTF">2016-02-24T02:10:45Z</dcterms:created>
  <dcterms:modified xsi:type="dcterms:W3CDTF">2023-07-04T18:23:12Z</dcterms:modified>
</cp:coreProperties>
</file>